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omments/comment1.xml" ContentType="application/vnd.openxmlformats-officedocument.presentationml.comment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63" r:id="rId5"/>
    <p:sldId id="342" r:id="rId6"/>
    <p:sldId id="272" r:id="rId7"/>
    <p:sldId id="352" r:id="rId8"/>
    <p:sldId id="353" r:id="rId9"/>
    <p:sldId id="343" r:id="rId10"/>
    <p:sldId id="344" r:id="rId11"/>
    <p:sldId id="346" r:id="rId12"/>
    <p:sldId id="347" r:id="rId13"/>
    <p:sldId id="356" r:id="rId14"/>
    <p:sldId id="355" r:id="rId15"/>
    <p:sldId id="349" r:id="rId16"/>
    <p:sldId id="357" r:id="rId17"/>
    <p:sldId id="364" r:id="rId18"/>
    <p:sldId id="361" r:id="rId19"/>
    <p:sldId id="362" r:id="rId20"/>
    <p:sldId id="359" r:id="rId21"/>
    <p:sldId id="365" r:id="rId22"/>
    <p:sldId id="366" r:id="rId23"/>
    <p:sldId id="316" r:id="rId24"/>
    <p:sldId id="367" r:id="rId25"/>
    <p:sldId id="317" r:id="rId26"/>
    <p:sldId id="368" r:id="rId27"/>
    <p:sldId id="369" r:id="rId28"/>
    <p:sldId id="370" r:id="rId29"/>
    <p:sldId id="351" r:id="rId30"/>
    <p:sldId id="345" r:id="rId31"/>
    <p:sldId id="354" r:id="rId32"/>
    <p:sldId id="363" r:id="rId33"/>
    <p:sldId id="360" r:id="rId34"/>
  </p:sldIdLst>
  <p:sldSz cx="12192000" cy="6858000"/>
  <p:notesSz cx="6858000" cy="9144000"/>
  <p:custDataLst>
    <p:tags r:id="rId3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B876642A-CAE4-49D5-8EEE-113F5705A5F2}">
          <p14:sldIdLst/>
        </p14:section>
        <p14:section name="Mini-Styleguide" id="{39D5ADB3-DA69-460C-A06D-3683522E5CF4}">
          <p14:sldIdLst/>
        </p14:section>
        <p14:section name="Empfohlen" id="{7C158C2B-C8AD-42F3-B142-2CD313E20D57}">
          <p14:sldIdLst>
            <p14:sldId id="263"/>
            <p14:sldId id="342"/>
            <p14:sldId id="272"/>
            <p14:sldId id="352"/>
            <p14:sldId id="353"/>
            <p14:sldId id="343"/>
            <p14:sldId id="344"/>
            <p14:sldId id="346"/>
            <p14:sldId id="347"/>
            <p14:sldId id="356"/>
            <p14:sldId id="355"/>
            <p14:sldId id="349"/>
            <p14:sldId id="357"/>
            <p14:sldId id="364"/>
            <p14:sldId id="361"/>
            <p14:sldId id="362"/>
            <p14:sldId id="359"/>
            <p14:sldId id="365"/>
            <p14:sldId id="366"/>
            <p14:sldId id="316"/>
            <p14:sldId id="367"/>
            <p14:sldId id="317"/>
            <p14:sldId id="368"/>
            <p14:sldId id="369"/>
            <p14:sldId id="370"/>
            <p14:sldId id="351"/>
            <p14:sldId id="345"/>
            <p14:sldId id="354"/>
            <p14:sldId id="363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bassi.e2202085@etud.univ-ubs.fr" initials="au" lastIdx="16" clrIdx="0">
    <p:extLst>
      <p:ext uri="{19B8F6BF-5375-455C-9EA6-DF929625EA0E}">
        <p15:presenceInfo xmlns:p15="http://schemas.microsoft.com/office/powerpoint/2012/main" userId="S::abbassi.e2202085@etud.univ-ubs.fr::bfb39718-9e92-4529-8e73-4d765c8b8dc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779A"/>
    <a:srgbClr val="FFFFFF"/>
    <a:srgbClr val="1C768F"/>
    <a:srgbClr val="09B2AC"/>
    <a:srgbClr val="014A6B"/>
    <a:srgbClr val="4DC7D2"/>
    <a:srgbClr val="04B1AA"/>
    <a:srgbClr val="32BBC7"/>
    <a:srgbClr val="05B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41367-462F-47D2-93A1-CF4B782FA878}" v="61" dt="2023-11-22T23:29:47.127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6008" autoAdjust="0"/>
  </p:normalViewPr>
  <p:slideViewPr>
    <p:cSldViewPr showGuides="1">
      <p:cViewPr varScale="1">
        <p:scale>
          <a:sx n="79" d="100"/>
          <a:sy n="79" d="100"/>
        </p:scale>
        <p:origin x="64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3T13:15:05.319" idx="1">
    <p:pos x="958" y="3587"/>
    <p:text>Linear model so limited. Not differentiable not needed because activation function would be 0 for less than 0</p:text>
    <p:extLst>
      <p:ext uri="{C676402C-5697-4E1C-873F-D02D1690AC5C}">
        <p15:threadingInfo xmlns:p15="http://schemas.microsoft.com/office/powerpoint/2012/main" timeZoneBias="-60"/>
      </p:ext>
    </p:extLst>
  </p:cm>
  <p:cm authorId="1" dt="2023-11-23T13:16:07.948" idx="2">
    <p:pos x="499" y="3580"/>
    <p:text>no linear model thanks to the layers, complex and interesting output.
But how to calculate all the w ?
Use backpropagation</p:text>
    <p:extLst>
      <p:ext uri="{C676402C-5697-4E1C-873F-D02D1690AC5C}">
        <p15:threadingInfo xmlns:p15="http://schemas.microsoft.com/office/powerpoint/2012/main" timeZoneBias="-60"/>
      </p:ext>
    </p:extLst>
  </p:cm>
  <p:cm authorId="1" dt="2023-11-23T13:46:29.733" idx="3">
    <p:pos x="499" y="3716"/>
    <p:text>Rosenblat fomula very similar to back propagation formula</p:text>
    <p:extLst>
      <p:ext uri="{C676402C-5697-4E1C-873F-D02D1690AC5C}">
        <p15:threadingInfo xmlns:p15="http://schemas.microsoft.com/office/powerpoint/2012/main" timeZoneBias="-60">
          <p15:parentCm authorId="1" idx="2"/>
        </p15:threadingInfo>
      </p:ext>
    </p:extLst>
  </p:cm>
  <p:cm authorId="1" dt="2023-11-23T21:55:02.028" idx="8">
    <p:pos x="499" y="3852"/>
    <p:text>Fullz connected feed foward network ´= öulti lazer pereceptron = universal aproximator NN of x</p:text>
    <p:extLst>
      <p:ext uri="{C676402C-5697-4E1C-873F-D02D1690AC5C}">
        <p15:threadingInfo xmlns:p15="http://schemas.microsoft.com/office/powerpoint/2012/main" timeZoneBias="-60">
          <p15:parentCm authorId="1" idx="2"/>
        </p15:threadingInfo>
      </p:ext>
    </p:extLst>
  </p:cm>
  <p:cm authorId="1" dt="2023-11-23T15:47:01.267" idx="5">
    <p:pos x="1368" y="3606"/>
    <p:text>Tlak about trade off variance bias overfitting and underfitting</p:text>
    <p:extLst>
      <p:ext uri="{C676402C-5697-4E1C-873F-D02D1690AC5C}">
        <p15:threadingInfo xmlns:p15="http://schemas.microsoft.com/office/powerpoint/2012/main" timeZoneBias="-60"/>
      </p:ext>
    </p:extLst>
  </p:cm>
  <p:cm authorId="1" dt="2023-11-23T21:43:27.060" idx="7">
    <p:pos x="1368" y="3742"/>
    <p:text>Talk about deep learning öore than 3 hidden layers</p:text>
    <p:extLst>
      <p:ext uri="{C676402C-5697-4E1C-873F-D02D1690AC5C}">
        <p15:threadingInfo xmlns:p15="http://schemas.microsoft.com/office/powerpoint/2012/main" timeZoneBias="-60">
          <p15:parentCm authorId="1" idx="5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028EFDA-A75E-49AB-9C1C-E96D5D8201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DB3184-593B-4E78-B58C-DA62E4A2A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1B798-6D2C-417B-AF46-ECB70983C150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15F87B-7E94-4DDB-9703-3B62B77C5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C9CA73-2501-4D43-9D8D-E09D9E3F3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1251-5CB6-4896-AAF1-C5E7C80339F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4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A665-AB63-487C-A689-A96D5AA0C86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5821" y="1143000"/>
            <a:ext cx="3946358" cy="221982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29F0A-9DE2-44AB-9A84-CC28BAF7B3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6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kern="1200">
        <a:solidFill>
          <a:schemeClr val="accent1"/>
        </a:solidFill>
        <a:latin typeface="+mj-lt"/>
        <a:ea typeface="+mn-ea"/>
        <a:cs typeface="+mn-cs"/>
      </a:defRPr>
    </a:lvl1pPr>
    <a:lvl2pPr marL="180975" indent="-180975" algn="l" defTabSz="914400" rtl="0" eaLnBrk="1" latinLnBrk="0" hangingPunct="1">
      <a:buClr>
        <a:schemeClr val="accent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808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836283"/>
            <a:ext cx="5916612" cy="3148592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80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6" name="itwm_rgb_modul">
            <a:extLst>
              <a:ext uri="{FF2B5EF4-FFF2-40B4-BE49-F238E27FC236}">
                <a16:creationId xmlns:a16="http://schemas.microsoft.com/office/drawing/2014/main" id="{DED4A2E2-061A-4C8F-88FA-A61BC429803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5774" y="485775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7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2/3 randabfa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5861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00213"/>
            <a:ext cx="6781800" cy="4452937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6723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Headline, Frutiger LT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Com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 Bd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, 16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pt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49B4F5-3985-40FA-BB6F-4069C03E5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432A0-F513-4930-BCD5-B4BD00DAAEF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03DDC92-4B73-44AA-B4C0-E6F703B690F5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0E97B0-79E4-4EE2-931A-53B30FA4703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F585CC9D-F9BC-401E-9A1E-9A6ACCE90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53413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eschreibun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5486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4" y="1700213"/>
            <a:ext cx="6315075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175705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lnSpc>
                <a:spcPts val="2420"/>
              </a:lnSpc>
              <a:spcAft>
                <a:spcPts val="1000"/>
              </a:spcAft>
              <a:defRPr sz="28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 b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Headline, </a:t>
            </a:r>
            <a:r>
              <a:rPr lang="de-DE"/>
              <a:t>Frutiger Bd </a:t>
            </a:r>
            <a:r>
              <a:rPr lang="de-DE" dirty="0"/>
              <a:t>20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Frutiger LT </a:t>
            </a:r>
            <a:r>
              <a:rPr lang="de-DE" err="1"/>
              <a:t>Com</a:t>
            </a:r>
            <a:r>
              <a:rPr lang="de-DE"/>
              <a:t> Lt </a:t>
            </a:r>
            <a:r>
              <a:rPr lang="de-DE" dirty="0"/>
              <a:t>16 </a:t>
            </a:r>
            <a:r>
              <a:rPr lang="de-DE" dirty="0" err="1"/>
              <a:t>pt</a:t>
            </a:r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0B162-5CE1-4081-9F76-7824B5C171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9C7DF2-26E3-41FC-BBA4-D04F3C8A789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8AF65CA-7388-45D9-B726-8055CE392C2C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6C6CE5-B69A-4AFB-BE84-FD1E0C29228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0C97A59E-7CF6-4F2A-94FC-4347EDC59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64091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8827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7355B916-F5BD-44FA-A46A-0DDC6C436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78"/>
          <a:stretch/>
        </p:blipFill>
        <p:spPr>
          <a:xfrm>
            <a:off x="1" y="1"/>
            <a:ext cx="12192000" cy="615315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3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5B9307-B714-4F6E-A2FC-68DD27444F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BDB264A-4676-45A5-B387-60439B46227D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55CE55-FB14-4252-8735-FF4916096C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9" name="Copyright Fraunhofer">
            <a:extLst>
              <a:ext uri="{FF2B5EF4-FFF2-40B4-BE49-F238E27FC236}">
                <a16:creationId xmlns:a16="http://schemas.microsoft.com/office/drawing/2014/main" id="{D2DA5D94-464F-4112-92FC-9A4DE373C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79969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81869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2B98C0-CD3B-4858-9EBF-1ABA8A5F48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F77DFC-33DC-4457-974A-3F8ABA01093A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C5B5A5E-5260-4ADB-9A78-B7522733BFD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797EA48E-676D-4F6C-A5B6-CBC142D3D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054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9BFEDD4-0A61-4DAA-847E-5542C0836B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5208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153CC-8B9B-4F23-A87D-CDC7D540D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AA71AE-8A22-4F1C-8598-F96615B924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F587FD1-7E1D-43C5-AEEB-11FB82BEE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2288" y="1703388"/>
            <a:ext cx="3492500" cy="2640595"/>
          </a:xfrm>
        </p:spPr>
        <p:txBody>
          <a:bodyPr/>
          <a:lstStyle>
            <a:lvl9pPr>
              <a:buAutoNum type="arabicPeriod"/>
              <a:defRPr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D288D47-B1E2-4566-B8EC-6D108A6952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0075" y="1703388"/>
            <a:ext cx="3492500" cy="274002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C97856-E56E-4A7B-9E6B-645BE57712D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9D308F7-7E0C-46AD-BCAE-8E0DEC0569E1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BAB7EBF-0F2E-4271-97C4-6F0AE76E65E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4" name="Copyright Fraunhofer">
            <a:extLst>
              <a:ext uri="{FF2B5EF4-FFF2-40B4-BE49-F238E27FC236}">
                <a16:creationId xmlns:a16="http://schemas.microsoft.com/office/drawing/2014/main" id="{3B57F5AE-E74D-49A1-93F1-214A11C64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8218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2123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C0110F-2625-4571-AE19-B8D78EAA1F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EF34A9-6B75-4492-8A12-35A87E55C8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310D88-98AF-4753-BFFB-0D7937A972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5663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ED3F47-FB9A-471A-8A6D-C6AC2320A9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4C0EBAA-DEB8-42ED-9FF0-97A1433AEB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91625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DA72C-07CE-4657-8099-B172E870DCF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E28CD8D-58C7-4C0D-B930-CCE1E9EE12D0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64EA96-4C0A-4998-B81C-3BACDCEA4AA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Copyright Fraunhofer">
            <a:extLst>
              <a:ext uri="{FF2B5EF4-FFF2-40B4-BE49-F238E27FC236}">
                <a16:creationId xmlns:a16="http://schemas.microsoft.com/office/drawing/2014/main" id="{2544FA3F-F2F5-40B7-8B53-CB575A88E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7060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pos="2139" userDrawn="1">
          <p15:clr>
            <a:srgbClr val="FBAE40"/>
          </p15:clr>
        </p15:guide>
        <p15:guide id="4" pos="1890" userDrawn="1">
          <p15:clr>
            <a:srgbClr val="FBAE40"/>
          </p15:clr>
        </p15:guide>
        <p15:guide id="5" pos="5541" userDrawn="1">
          <p15:clr>
            <a:srgbClr val="FBAE40"/>
          </p15:clr>
        </p15:guide>
        <p15:guide id="6" pos="579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33CE2A8B-DF0C-4ED8-B188-C82210FB66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20538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CFAEF65E-2013-4B54-9E56-910C87DFAA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6275388" y="1"/>
            <a:ext cx="5916612" cy="6153149"/>
          </a:xfrm>
          <a:custGeom>
            <a:avLst/>
            <a:gdLst>
              <a:gd name="connsiteX0" fmla="*/ 0 w 5916612"/>
              <a:gd name="connsiteY0" fmla="*/ 0 h 6156325"/>
              <a:gd name="connsiteX1" fmla="*/ 5916612 w 5916612"/>
              <a:gd name="connsiteY1" fmla="*/ 0 h 6156325"/>
              <a:gd name="connsiteX2" fmla="*/ 5916612 w 5916612"/>
              <a:gd name="connsiteY2" fmla="*/ 6156325 h 6156325"/>
              <a:gd name="connsiteX3" fmla="*/ 0 w 5916612"/>
              <a:gd name="connsiteY3" fmla="*/ 6156325 h 61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6612" h="6156325">
                <a:moveTo>
                  <a:pt x="0" y="0"/>
                </a:moveTo>
                <a:lnTo>
                  <a:pt x="5916612" y="0"/>
                </a:lnTo>
                <a:lnTo>
                  <a:pt x="5916612" y="6156325"/>
                </a:lnTo>
                <a:lnTo>
                  <a:pt x="0" y="615632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DB4C6-EB43-4DAF-85FB-3D5502FB7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5437188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8F142-8C02-4935-B629-B6251A26C1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5437188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4FD108-BE77-4119-8953-7B3B60E98A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2C48D-A93F-4C6A-B03C-EBD08B60F12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9967109-B16C-44BE-AAA6-3FD25DAD3A1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D781B2-9C61-4882-AD01-A0C987D5BED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20B94C6F-C0A9-4C41-9118-8A29F1628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78808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D3ED57BE-37A9-4D96-8E88-2396C11862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4930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74C1AFAD-5D62-4BBC-A0F2-D7498EBFA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8220075" y="1"/>
            <a:ext cx="3971925" cy="6153149"/>
          </a:xfrm>
          <a:custGeom>
            <a:avLst/>
            <a:gdLst>
              <a:gd name="connsiteX0" fmla="*/ 0 w 3971925"/>
              <a:gd name="connsiteY0" fmla="*/ 0 h 6156325"/>
              <a:gd name="connsiteX1" fmla="*/ 3971925 w 3971925"/>
              <a:gd name="connsiteY1" fmla="*/ 0 h 6156325"/>
              <a:gd name="connsiteX2" fmla="*/ 3971925 w 3971925"/>
              <a:gd name="connsiteY2" fmla="*/ 6156325 h 6156325"/>
              <a:gd name="connsiteX3" fmla="*/ 0 w 3971925"/>
              <a:gd name="connsiteY3" fmla="*/ 6156325 h 61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6156325">
                <a:moveTo>
                  <a:pt x="0" y="0"/>
                </a:moveTo>
                <a:lnTo>
                  <a:pt x="3971925" y="0"/>
                </a:lnTo>
                <a:lnTo>
                  <a:pt x="3971925" y="6156325"/>
                </a:lnTo>
                <a:lnTo>
                  <a:pt x="0" y="615632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F28B4-14C0-46CF-91E6-E56862CBC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7345363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E1F331-B496-4BC0-8505-F35F3C57A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7345363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813626-B371-440A-B685-32C7597133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D2D81B-2964-4DEB-9973-66C95A1B00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2288" y="1703388"/>
            <a:ext cx="3492500" cy="261937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A1C435-BE97-4ADF-8F14-C82E03EE035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184A957-F85E-41D7-BEC2-B0F38CF80586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9FAE-D08C-4661-B176-A0EAA14283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96F78AFF-BB2C-45C0-8E18-C7E0B202D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4584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14407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11233150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580799-6CA8-4E79-B6A8-7CEC7DE6B3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003327A-A7EC-4F6E-B615-7A4BBD6748C1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6B76B4-FD05-4521-A9B8-94DCF2391F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9" name="Copyright Fraunhofer">
            <a:extLst>
              <a:ext uri="{FF2B5EF4-FFF2-40B4-BE49-F238E27FC236}">
                <a16:creationId xmlns:a16="http://schemas.microsoft.com/office/drawing/2014/main" id="{12758EA0-3059-40B9-853B-C41B24BCE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83814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8483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11233150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D40944-3B70-422E-9A83-B06079C22C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073A26E-932E-4601-A170-DA47842DA445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1632C5-2A5E-486C-A005-3993C40F70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9" name="Copyright Fraunhofer">
            <a:extLst>
              <a:ext uri="{FF2B5EF4-FFF2-40B4-BE49-F238E27FC236}">
                <a16:creationId xmlns:a16="http://schemas.microsoft.com/office/drawing/2014/main" id="{CA4C20DD-CF32-41E3-8768-08690FFB5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16013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0905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02996"/>
            <a:ext cx="5916612" cy="2981879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6" name="itwm_rgb_modul">
            <a:extLst>
              <a:ext uri="{FF2B5EF4-FFF2-40B4-BE49-F238E27FC236}">
                <a16:creationId xmlns:a16="http://schemas.microsoft.com/office/drawing/2014/main" id="{B058E44D-5F88-456B-92B1-1143A299FF7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23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29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DB3F52-3132-4FCE-9245-400432785E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A7E581-D5A0-4DFE-A955-DF88D01DC1F0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AD6CBFC-7EA8-4A59-ADD7-332586C364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F875DADD-3446-4CED-A4BF-EBD253B44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075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29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C554D4-061E-46C5-92EC-EDBF599AFD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967F1D7-8586-4719-919F-FADAE5E82D95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97D65A9-86C3-4B8F-8904-153D2F8CAF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39645EDB-3D22-4E85-8FFE-B7C3CC9CB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0970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8934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DC8D38B-C18B-45D1-977E-43D6AADFE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700213"/>
            <a:ext cx="5916613" cy="4284662"/>
          </a:xfrm>
          <a:gradFill flip="none" rotWithShape="1">
            <a:gsLst>
              <a:gs pos="33744">
                <a:srgbClr val="00779A">
                  <a:lumMod val="100000"/>
                </a:srgbClr>
              </a:gs>
              <a:gs pos="0">
                <a:srgbClr val="014A6B"/>
              </a:gs>
              <a:gs pos="75000">
                <a:srgbClr val="4DC7D2">
                  <a:lumMod val="90000"/>
                  <a:lumOff val="10000"/>
                </a:srgbClr>
              </a:gs>
              <a:gs pos="100000">
                <a:srgbClr val="04B1AA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288000" rIns="288000" bIns="288000" numCol="1" spcCol="360000">
            <a:noAutofit/>
          </a:bodyPr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20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buAutoNum type="arabicPeriod"/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—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4F9B75C-F431-4271-A789-357B552F17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1700213"/>
            <a:ext cx="5437187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0EAC44-6B23-48D7-9382-254ECE95C3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95CE19-2635-48CD-86C5-A6711E8F240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59915F4-8458-4D2A-ACC5-C467A2DDA1F6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B4A690-2DD5-436A-A09D-218E639343B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64E87D29-EDDC-4E63-A3A0-82BC5DE55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0286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82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30FDEE22-4D74-4924-86C5-CF41B7A9F583}"/>
              </a:ext>
            </a:extLst>
          </p:cNvPr>
          <p:cNvSpPr/>
          <p:nvPr userDrawn="1"/>
        </p:nvSpPr>
        <p:spPr bwMode="gray">
          <a:xfrm>
            <a:off x="479425" y="1206230"/>
            <a:ext cx="473886" cy="875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accent2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accent2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 b="0">
                <a:solidFill>
                  <a:schemeClr val="accent2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de-DE"/>
              <a:t>Zitat</a:t>
            </a:r>
            <a:endParaRPr lang="de-DE" dirty="0"/>
          </a:p>
          <a:p>
            <a:pPr lvl="1"/>
            <a:r>
              <a:rPr lang="de-DE"/>
              <a:t>Name des Autors</a:t>
            </a:r>
            <a:endParaRPr lang="de-DE" dirty="0"/>
          </a:p>
          <a:p>
            <a:pPr lvl="2"/>
            <a:r>
              <a:rPr lang="de-DE"/>
              <a:t>Position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0F5BB5-7863-4504-94A4-F39A72E20BF2}"/>
              </a:ext>
            </a:extLst>
          </p:cNvPr>
          <p:cNvGrpSpPr/>
          <p:nvPr userDrawn="1"/>
        </p:nvGrpSpPr>
        <p:grpSpPr>
          <a:xfrm>
            <a:off x="479425" y="476249"/>
            <a:ext cx="1266824" cy="1028701"/>
            <a:chOff x="621507" y="476249"/>
            <a:chExt cx="1266824" cy="1028701"/>
          </a:xfrm>
        </p:grpSpPr>
        <p:sp>
          <p:nvSpPr>
            <p:cNvPr id="3" name="Pfeil: Chevron 2">
              <a:extLst>
                <a:ext uri="{FF2B5EF4-FFF2-40B4-BE49-F238E27FC236}">
                  <a16:creationId xmlns:a16="http://schemas.microsoft.com/office/drawing/2014/main" id="{80955E3B-8357-4836-8592-3039D01F1391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8245CA0A-C731-43B3-A4D1-99935FA2DE2F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19F7FF-9FD8-4FC6-AE77-A349B0ACD5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6E5D76-6500-4B86-92C2-61A8E8733027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C8D05E3-CD28-43C1-A7F2-3AD6FBD49D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Copyright Fraunhofer">
            <a:extLst>
              <a:ext uri="{FF2B5EF4-FFF2-40B4-BE49-F238E27FC236}">
                <a16:creationId xmlns:a16="http://schemas.microsoft.com/office/drawing/2014/main" id="{3F2EB0CE-60F9-4044-BB27-D5019BEE9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3722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8826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8D4B216-A5F7-4214-889D-75DD098C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09"/>
          <a:stretch/>
        </p:blipFill>
        <p:spPr>
          <a:xfrm>
            <a:off x="1" y="-4763"/>
            <a:ext cx="12192000" cy="6157913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bg1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Zitat</a:t>
            </a:r>
            <a:endParaRPr lang="de-DE" dirty="0"/>
          </a:p>
          <a:p>
            <a:pPr lvl="1"/>
            <a:r>
              <a:rPr lang="de-DE"/>
              <a:t>Name des Autors</a:t>
            </a:r>
            <a:endParaRPr lang="de-DE" dirty="0"/>
          </a:p>
          <a:p>
            <a:pPr lvl="2"/>
            <a:r>
              <a:rPr lang="de-DE"/>
              <a:t>Position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42B2AF3-B72B-4E51-98E8-276E33E081FB}"/>
              </a:ext>
            </a:extLst>
          </p:cNvPr>
          <p:cNvGrpSpPr/>
          <p:nvPr userDrawn="1"/>
        </p:nvGrpSpPr>
        <p:grpSpPr>
          <a:xfrm>
            <a:off x="479425" y="476249"/>
            <a:ext cx="1266824" cy="1028701"/>
            <a:chOff x="621507" y="476249"/>
            <a:chExt cx="1266824" cy="1028701"/>
          </a:xfrm>
          <a:solidFill>
            <a:schemeClr val="bg1"/>
          </a:solidFill>
        </p:grpSpPr>
        <p:sp>
          <p:nvSpPr>
            <p:cNvPr id="21" name="Pfeil: Chevron 20">
              <a:extLst>
                <a:ext uri="{FF2B5EF4-FFF2-40B4-BE49-F238E27FC236}">
                  <a16:creationId xmlns:a16="http://schemas.microsoft.com/office/drawing/2014/main" id="{A9E48764-AC81-446C-B62C-88A8F03B3803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Pfeil: Chevron 21">
              <a:extLst>
                <a:ext uri="{FF2B5EF4-FFF2-40B4-BE49-F238E27FC236}">
                  <a16:creationId xmlns:a16="http://schemas.microsoft.com/office/drawing/2014/main" id="{14C3BCAC-351B-4AFA-8D18-F61D609E40E4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47DF70-C076-4A26-9F94-6FA1181DF1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DE7F8E-D494-4EE8-A91B-0C59FB01725A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60083F-34CE-4BF0-AB01-7CCA0176F2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Copyright Fraunhofer">
            <a:extLst>
              <a:ext uri="{FF2B5EF4-FFF2-40B4-BE49-F238E27FC236}">
                <a16:creationId xmlns:a16="http://schemas.microsoft.com/office/drawing/2014/main" id="{72563E4A-AD95-4543-AF73-C4CC1BCBA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6162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8667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2990408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+49 631 31600-XXXX</a:t>
            </a:r>
          </a:p>
          <a:p>
            <a:pPr lvl="2"/>
            <a:r>
              <a:rPr lang="de-DE" dirty="0"/>
              <a:t>vorname.name@itwm.fraunhofer.de</a:t>
            </a:r>
          </a:p>
        </p:txBody>
      </p:sp>
      <p:pic>
        <p:nvPicPr>
          <p:cNvPr id="6" name="itwm_rgb_modul">
            <a:extLst>
              <a:ext uri="{FF2B5EF4-FFF2-40B4-BE49-F238E27FC236}">
                <a16:creationId xmlns:a16="http://schemas.microsoft.com/office/drawing/2014/main" id="{75EA2EBC-1EA2-4F86-957B-499748F97A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02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ha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430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2990408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+49 631 31600-XXXX</a:t>
            </a:r>
          </a:p>
          <a:p>
            <a:pPr lvl="2"/>
            <a:r>
              <a:rPr lang="de-DE" dirty="0"/>
              <a:t>vorname.name@itwm.fraunhofer.de</a:t>
            </a:r>
          </a:p>
        </p:txBody>
      </p:sp>
      <p:pic>
        <p:nvPicPr>
          <p:cNvPr id="6" name="itwm_rgb_modul">
            <a:extLst>
              <a:ext uri="{FF2B5EF4-FFF2-40B4-BE49-F238E27FC236}">
                <a16:creationId xmlns:a16="http://schemas.microsoft.com/office/drawing/2014/main" id="{083FC953-C805-4C8C-8C79-9A8A3AF6157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13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46021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9233E68D-B08D-4763-8344-832492442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700213"/>
            <a:ext cx="5916612" cy="3450560"/>
          </a:xfrm>
          <a:noFill/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+49 631 31600-XXXX</a:t>
            </a:r>
          </a:p>
          <a:p>
            <a:pPr lvl="2"/>
            <a:r>
              <a:rPr lang="de-DE" dirty="0"/>
              <a:t>vorname.name@itwm.fraunhofer.de</a:t>
            </a:r>
          </a:p>
          <a:p>
            <a:pPr lvl="3"/>
            <a:endParaRPr lang="pt-BR" dirty="0"/>
          </a:p>
          <a:p>
            <a:pPr lvl="3"/>
            <a:r>
              <a:rPr lang="pt-BR" dirty="0"/>
              <a:t>Fraunhofer ITWM</a:t>
            </a:r>
          </a:p>
          <a:p>
            <a:pPr lvl="3"/>
            <a:r>
              <a:rPr lang="pt-BR" dirty="0"/>
              <a:t>Fraunhofer-Platz 1</a:t>
            </a:r>
          </a:p>
          <a:p>
            <a:pPr lvl="3"/>
            <a:r>
              <a:rPr lang="pt-BR" dirty="0"/>
              <a:t>67663 Kaiserslautern</a:t>
            </a:r>
          </a:p>
          <a:p>
            <a:pPr lvl="3"/>
            <a:r>
              <a:rPr lang="pt-BR" dirty="0"/>
              <a:t>www.itwm.fraunhofer.de</a:t>
            </a:r>
          </a:p>
        </p:txBody>
      </p:sp>
      <p:pic>
        <p:nvPicPr>
          <p:cNvPr id="7" name="itwm_rgb_modul">
            <a:extLst>
              <a:ext uri="{FF2B5EF4-FFF2-40B4-BE49-F238E27FC236}">
                <a16:creationId xmlns:a16="http://schemas.microsoft.com/office/drawing/2014/main" id="{94FBA94C-3D40-49F9-9281-69E293C05C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4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D097068-E6E1-4EB1-BA0B-FE68C7629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8471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255355"/>
            <a:ext cx="11233149" cy="2998000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66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7200"/>
              </a:lnSpc>
              <a:spcAft>
                <a:spcPts val="1600"/>
              </a:spcAft>
              <a:defRPr sz="85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ts val="208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Vielen Dank für Ihre Aufmerksamkeit</a:t>
            </a:r>
            <a:endParaRPr lang="de-DE" dirty="0"/>
          </a:p>
          <a:p>
            <a:pPr lvl="1"/>
            <a:r>
              <a:rPr lang="de-DE" dirty="0"/>
              <a:t>—</a:t>
            </a:r>
          </a:p>
        </p:txBody>
      </p:sp>
      <p:pic>
        <p:nvPicPr>
          <p:cNvPr id="7" name="itwm_rgb_modul">
            <a:extLst>
              <a:ext uri="{FF2B5EF4-FFF2-40B4-BE49-F238E27FC236}">
                <a16:creationId xmlns:a16="http://schemas.microsoft.com/office/drawing/2014/main" id="{27AEE923-7BAB-4B4F-9219-3083BF6189E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4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439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3340524"/>
            <a:ext cx="5916612" cy="2644351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640"/>
              </a:lnSpc>
              <a:spcAft>
                <a:spcPts val="120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184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24 </a:t>
            </a:r>
            <a:r>
              <a:rPr lang="de-DE" dirty="0" err="1"/>
              <a:t>pt</a:t>
            </a:r>
            <a:br>
              <a:rPr lang="de-DE" dirty="0"/>
            </a:br>
            <a:r>
              <a:rPr lang="de-DE" dirty="0"/>
              <a:t>max. 3 Zeilen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6" name="itwm_rgb_modul">
            <a:extLst>
              <a:ext uri="{FF2B5EF4-FFF2-40B4-BE49-F238E27FC236}">
                <a16:creationId xmlns:a16="http://schemas.microsoft.com/office/drawing/2014/main" id="{FA18E59D-15E7-4863-9A9A-DC2AAB0C65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5774" y="485775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9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1537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38390"/>
            <a:ext cx="5916612" cy="2946485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2800"/>
              </a:lnSpc>
              <a:spcAft>
                <a:spcPts val="48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lang="de-DE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arem</a:t>
            </a:r>
            <a:r>
              <a:rPr lang="de-DE" dirty="0"/>
              <a:t> max. 3 Zeilen</a:t>
            </a:r>
          </a:p>
          <a:p>
            <a:pPr marL="0" lvl="3" indent="0" algn="l" defTabSz="914400" rtl="0" eaLnBrk="1" latinLnBrk="0" hangingPunct="1">
              <a:lnSpc>
                <a:spcPts val="1840"/>
              </a:lnSpc>
              <a:spcBef>
                <a:spcPts val="184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/>
              <a:t>Referenten</a:t>
            </a:r>
            <a:endParaRPr lang="de-DE" dirty="0"/>
          </a:p>
        </p:txBody>
      </p:sp>
      <p:pic>
        <p:nvPicPr>
          <p:cNvPr id="6" name="itwm_rgb_modul">
            <a:extLst>
              <a:ext uri="{FF2B5EF4-FFF2-40B4-BE49-F238E27FC236}">
                <a16:creationId xmlns:a16="http://schemas.microsoft.com/office/drawing/2014/main" id="{E9608834-8595-4506-B096-C37C803893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5440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03515"/>
            <a:ext cx="7824783" cy="2502389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6" name="itwm_rgb_modul">
            <a:extLst>
              <a:ext uri="{FF2B5EF4-FFF2-40B4-BE49-F238E27FC236}">
                <a16:creationId xmlns:a16="http://schemas.microsoft.com/office/drawing/2014/main" id="{4F338267-D8C8-4D05-B147-CC65C151A3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9587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357312"/>
            <a:ext cx="7824787" cy="2669101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6" name="itwm_rgb_modul">
            <a:extLst>
              <a:ext uri="{FF2B5EF4-FFF2-40B4-BE49-F238E27FC236}">
                <a16:creationId xmlns:a16="http://schemas.microsoft.com/office/drawing/2014/main" id="{64AB3FA3-FD4E-4BA9-A663-7E49011D7D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50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216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FCA74BF2-60AE-432D-B809-6CE549DEA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90309"/>
            <a:ext cx="11712574" cy="2494566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6" name="itwm_rgb_modul">
            <a:extLst>
              <a:ext uri="{FF2B5EF4-FFF2-40B4-BE49-F238E27FC236}">
                <a16:creationId xmlns:a16="http://schemas.microsoft.com/office/drawing/2014/main" id="{4AD28214-83E8-4897-AD4C-960FF3FDB97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9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3BACA10-BF5A-478A-ABA4-42192855D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71664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323596"/>
            <a:ext cx="11712575" cy="2661279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7" name="itwm_rgb_modul">
            <a:extLst>
              <a:ext uri="{FF2B5EF4-FFF2-40B4-BE49-F238E27FC236}">
                <a16:creationId xmlns:a16="http://schemas.microsoft.com/office/drawing/2014/main" id="{513FB5D4-1A1C-4367-8453-7E39749957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0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4060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53149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7878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16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4BA1D15-0475-4B03-86A1-56C3D9C6307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683CF67-D05B-4860-8203-508D56F372C3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BA688-BE97-41EF-8F34-A1FF74ABCB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6A7D7E42-66EF-4E3C-927A-AD1B2B550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94303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507918F-B2AA-4A76-81D6-4E27E906E3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155093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1" imgW="344" imgH="345" progId="TCLayout.ActiveDocument.1">
                  <p:embed/>
                </p:oleObj>
              </mc:Choice>
              <mc:Fallback>
                <p:oleObj name="think-cell Folie" r:id="rId31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78C480-B66C-43DB-AAEB-3790EF5A76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/>
              <a:t>Headline, Frutiger LT Com Bd, 24 pt, Kapiteltrenner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D48EE-75FC-48CE-8886-5B06675925E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8199" y="1703388"/>
            <a:ext cx="11234376" cy="2640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F9CDF1F4-2065-4A60-8377-ED9014CA8CBB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09947" y="6455836"/>
            <a:ext cx="864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D6B40046-1EBF-4FFD-A9E9-142F0C0291C5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5" name="Copyright Fraunhofer">
            <a:extLst>
              <a:ext uri="{FF2B5EF4-FFF2-40B4-BE49-F238E27FC236}">
                <a16:creationId xmlns:a16="http://schemas.microsoft.com/office/drawing/2014/main" id="{5FF3544A-E0F0-4101-A728-3DFB567F7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D49F1F8-4B89-4B18-B579-CD843138501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425" y="1245411"/>
            <a:ext cx="360000" cy="0"/>
          </a:xfrm>
          <a:prstGeom prst="line">
            <a:avLst/>
          </a:prstGeom>
          <a:noFill/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6070D71-EE9E-4293-96A3-C2A0A07F7A62}"/>
              </a:ext>
            </a:extLst>
          </p:cNvPr>
          <p:cNvCxnSpPr/>
          <p:nvPr userDrawn="1"/>
        </p:nvCxnSpPr>
        <p:spPr bwMode="gray">
          <a:xfrm>
            <a:off x="0" y="6146006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nformationsklassifizierung">
            <a:extLst>
              <a:ext uri="{FF2B5EF4-FFF2-40B4-BE49-F238E27FC236}">
                <a16:creationId xmlns:a16="http://schemas.microsoft.com/office/drawing/2014/main" id="{6C489D0F-950D-4913-86C7-7EB1061786F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73847" y="6455836"/>
            <a:ext cx="1444306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b="1">
                <a:latin typeface="+mj-lt"/>
              </a:rPr>
              <a:t>Restricted</a:t>
            </a:r>
            <a:endParaRPr lang="en-US" sz="800" b="1" dirty="0"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ED91C-7E81-4D59-8D3D-748F37283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843" y="6455835"/>
            <a:ext cx="408932" cy="123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3D81EE41-304C-41C3-8185-350F2275D756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1E4CF01-6D6F-4B29-B924-0F3D1CED79B9}"/>
              </a:ext>
            </a:extLst>
          </p:cNvPr>
          <p:cNvSpPr txBox="1"/>
          <p:nvPr userDrawn="1"/>
        </p:nvSpPr>
        <p:spPr>
          <a:xfrm>
            <a:off x="479425" y="6455836"/>
            <a:ext cx="23241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800"/>
              <a:t>Seite</a:t>
            </a:r>
            <a:endParaRPr lang="de-DE" sz="800" dirty="0"/>
          </a:p>
        </p:txBody>
      </p:sp>
      <p:pic>
        <p:nvPicPr>
          <p:cNvPr id="13" name="itwm_rgb">
            <a:extLst>
              <a:ext uri="{FF2B5EF4-FFF2-40B4-BE49-F238E27FC236}">
                <a16:creationId xmlns:a16="http://schemas.microsoft.com/office/drawing/2014/main" id="{EB09C685-86B6-42F0-9E4F-BF81F2F7DF6A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10309226" y="6334126"/>
            <a:ext cx="1404000" cy="37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8" r:id="rId13"/>
    <p:sldLayoutId id="2147483665" r:id="rId14"/>
    <p:sldLayoutId id="2147483671" r:id="rId15"/>
    <p:sldLayoutId id="2147483664" r:id="rId16"/>
    <p:sldLayoutId id="2147483667" r:id="rId17"/>
    <p:sldLayoutId id="2147483659" r:id="rId18"/>
    <p:sldLayoutId id="2147483678" r:id="rId19"/>
    <p:sldLayoutId id="2147483679" r:id="rId20"/>
    <p:sldLayoutId id="2147483680" r:id="rId21"/>
    <p:sldLayoutId id="2147483670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400" b="0" kern="1200">
          <a:solidFill>
            <a:schemeClr val="accent2"/>
          </a:solidFill>
          <a:latin typeface="Frutiger LT Com 65 Bold" panose="020B0803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300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8" orient="horz" pos="1071" userDrawn="1">
          <p15:clr>
            <a:srgbClr val="F26B43"/>
          </p15:clr>
        </p15:guide>
        <p15:guide id="9" orient="horz" pos="3876" userDrawn="1">
          <p15:clr>
            <a:srgbClr val="F26B43"/>
          </p15:clr>
        </p15:guide>
        <p15:guide id="12" pos="3953" userDrawn="1">
          <p15:clr>
            <a:srgbClr val="F26B43"/>
          </p15:clr>
        </p15:guide>
        <p15:guide id="13" pos="37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9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0.xml"/><Relationship Id="rId6" Type="http://schemas.openxmlformats.org/officeDocument/2006/relationships/image" Target="../media/image27.png"/><Relationship Id="rId5" Type="http://schemas.openxmlformats.org/officeDocument/2006/relationships/image" Target="../media/image26.tif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41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.emf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oleObject" Target="../embeddings/oleObject44.bin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oleObject" Target="../embeddings/oleObject45.bin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oleObject" Target="../embeddings/oleObject46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.emf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9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0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emf"/><Relationship Id="rId9" Type="http://schemas.openxmlformats.org/officeDocument/2006/relationships/image" Target="../media/image9.png"/><Relationship Id="rId1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oleObject" Target="../embeddings/oleObject36.bin"/><Relationship Id="rId7" Type="http://schemas.openxmlformats.org/officeDocument/2006/relationships/image" Target="../media/image16.png"/><Relationship Id="rId12" Type="http://schemas.openxmlformats.org/officeDocument/2006/relationships/image" Target="../media/image21.gi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7.xml"/><Relationship Id="rId6" Type="http://schemas.openxmlformats.org/officeDocument/2006/relationships/image" Target="../media/image15.png"/><Relationship Id="rId11" Type="http://schemas.openxmlformats.org/officeDocument/2006/relationships/image" Target="../media/image20.gif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emf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C082-012F-4E61-858B-C0FB30EF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0" y="3030824"/>
            <a:ext cx="11712575" cy="2954051"/>
          </a:xfrm>
        </p:spPr>
        <p:txBody>
          <a:bodyPr/>
          <a:lstStyle/>
          <a:p>
            <a:pPr lvl="0"/>
            <a:r>
              <a:rPr lang="en-US" noProof="0" dirty="0"/>
              <a:t>A comparative study of quantum and classical models for regression tasks, evaluating the potential of a quantum advantage.</a:t>
            </a:r>
          </a:p>
          <a:p>
            <a:pPr lvl="0"/>
            <a:r>
              <a:rPr lang="de-DE" noProof="0" dirty="0"/>
              <a:t>—</a:t>
            </a:r>
          </a:p>
          <a:p>
            <a:pPr lvl="2"/>
            <a:r>
              <a:rPr lang="en-US" noProof="0" dirty="0"/>
              <a:t>Quantum machine learning for regression.</a:t>
            </a:r>
            <a:endParaRPr lang="de-DE" noProof="0" dirty="0"/>
          </a:p>
        </p:txBody>
      </p:sp>
      <p:pic>
        <p:nvPicPr>
          <p:cNvPr id="4" name="itwm_rgb_modul">
            <a:extLst>
              <a:ext uri="{FF2B5EF4-FFF2-40B4-BE49-F238E27FC236}">
                <a16:creationId xmlns:a16="http://schemas.microsoft.com/office/drawing/2014/main" id="{CC19B7A8-49DF-4035-97A8-1FCE85B2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fr-FR" b="1" dirty="0">
                <a:latin typeface="Söhne"/>
              </a:rPr>
              <a:t>Manipulation of Quantum Bits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50DE1E-1D9C-A391-1779-1F20E3CFB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012" y="1673134"/>
            <a:ext cx="7827222" cy="38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2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fr-FR" b="1" dirty="0">
                <a:latin typeface="Söhne"/>
              </a:rPr>
              <a:t>Quantum Machine Learning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capture d’écran, nombre, carré, Rectangle&#10;&#10;Description générée automatiquement">
            <a:extLst>
              <a:ext uri="{FF2B5EF4-FFF2-40B4-BE49-F238E27FC236}">
                <a16:creationId xmlns:a16="http://schemas.microsoft.com/office/drawing/2014/main" id="{8E067F50-A29B-35A1-A60C-5846B01C9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73" y="1484784"/>
            <a:ext cx="3759200" cy="3683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7CD1B0F-E3A3-46FE-B65F-26E612B0E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239" y="881636"/>
            <a:ext cx="5182705" cy="259624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A827FBE-7C16-99F5-04AB-E396954E9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920" y="3608141"/>
            <a:ext cx="6143876" cy="23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792205"/>
          </a:xfrm>
        </p:spPr>
        <p:txBody>
          <a:bodyPr/>
          <a:lstStyle/>
          <a:p>
            <a:pPr algn="ctr"/>
            <a:r>
              <a:rPr lang="en-US" dirty="0"/>
              <a:t>Parallel between QML and  ML.</a:t>
            </a:r>
            <a:br>
              <a:rPr lang="en-US" dirty="0"/>
            </a:b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577A1-4A44-9173-F5A3-C5E8A3F83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483325"/>
            <a:ext cx="5794021" cy="1618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BF7D38-EB98-A0D1-FF79-662F19064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287" y="3366930"/>
            <a:ext cx="5724769" cy="26703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E545C1-F5DA-0825-2C8E-195D94519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03" y="1564865"/>
            <a:ext cx="5918077" cy="40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en-US" dirty="0"/>
              <a:t>Fourier Model and Classical Surrogate Model for re-uploading QLM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276556-0B1D-9AEE-45FD-72C7388975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3"/>
          <a:stretch/>
        </p:blipFill>
        <p:spPr>
          <a:xfrm>
            <a:off x="7187081" y="1650114"/>
            <a:ext cx="4757694" cy="38036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8810F3E-F9D4-CECA-5008-2C027FC03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26" y="2305315"/>
            <a:ext cx="3598271" cy="58153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E8AFC5A-0D29-9E6B-F221-67C339DDD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993" y="1823043"/>
            <a:ext cx="5184527" cy="47048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4C6AEC5-5375-263B-3DEA-BC86883B3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25" y="3062652"/>
            <a:ext cx="2528908" cy="50213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8B3F3C1-5428-3EB4-C2C3-2279ED218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874" y="3598375"/>
            <a:ext cx="2664247" cy="7200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5A6303C-1A30-6C5E-47E6-B1205FA273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712" y="3659933"/>
            <a:ext cx="3348758" cy="65850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75E503F-BE86-C9D3-1871-5276FA739197}"/>
              </a:ext>
            </a:extLst>
          </p:cNvPr>
          <p:cNvSpPr txBox="1"/>
          <p:nvPr/>
        </p:nvSpPr>
        <p:spPr>
          <a:xfrm>
            <a:off x="2521710" y="3819910"/>
            <a:ext cx="6103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>
                <a:latin typeface="Söhne"/>
              </a:rPr>
              <a:t>Such</a:t>
            </a:r>
            <a:r>
              <a:rPr lang="fr-FR" sz="1600" dirty="0">
                <a:latin typeface="Söhne"/>
              </a:rPr>
              <a:t> </a:t>
            </a:r>
            <a:r>
              <a:rPr lang="fr-FR" sz="1600" dirty="0" err="1">
                <a:latin typeface="Söhne"/>
              </a:rPr>
              <a:t>that</a:t>
            </a:r>
            <a:r>
              <a:rPr lang="fr-FR" sz="1600" dirty="0">
                <a:latin typeface="Söhne"/>
              </a:rPr>
              <a:t> </a:t>
            </a:r>
            <a:endParaRPr lang="fr-FR" sz="1600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3E110C61-799A-7BB1-0F51-B3F3919E02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225" y="4476814"/>
            <a:ext cx="7074264" cy="1054154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2B97B4A0-0989-736E-C246-6597912CB78B}"/>
              </a:ext>
            </a:extLst>
          </p:cNvPr>
          <p:cNvSpPr txBox="1"/>
          <p:nvPr/>
        </p:nvSpPr>
        <p:spPr>
          <a:xfrm>
            <a:off x="193529" y="5715217"/>
            <a:ext cx="93610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100" dirty="0"/>
              <a:t>Schreiber, F. J., </a:t>
            </a:r>
            <a:r>
              <a:rPr lang="en-US" sz="1100" dirty="0" err="1"/>
              <a:t>Eisert</a:t>
            </a:r>
            <a:r>
              <a:rPr lang="en-US" sz="1100" dirty="0"/>
              <a:t>, J., &amp; Meyer, J. J. (Year). Classical surrogates for quantum learning models.</a:t>
            </a:r>
          </a:p>
          <a:p>
            <a:pPr marL="342900" lvl="2" indent="-342900">
              <a:buFont typeface="+mj-lt"/>
              <a:buAutoNum type="arabicPeriod"/>
            </a:pPr>
            <a:r>
              <a:rPr lang="en-US" sz="1100" dirty="0" err="1"/>
              <a:t>Schuld</a:t>
            </a:r>
            <a:r>
              <a:rPr lang="en-US" sz="1100" dirty="0"/>
              <a:t>, M., </a:t>
            </a:r>
            <a:r>
              <a:rPr lang="en-US" sz="1100" dirty="0" err="1"/>
              <a:t>Sweke</a:t>
            </a:r>
            <a:r>
              <a:rPr lang="en-US" sz="1100" dirty="0"/>
              <a:t>, R., &amp; Meyer, J. J. (Year). The effect of data encoding on the expressive power of variational quantum machine learning models</a:t>
            </a:r>
            <a:r>
              <a:rPr lang="en-US" sz="1000" dirty="0"/>
              <a:t>.</a:t>
            </a:r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6798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en-US" dirty="0"/>
              <a:t>Implementations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29FD6A4-A1AE-FCFC-C762-4369DC42D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2" y="1282833"/>
            <a:ext cx="5644191" cy="429233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A090C4D-925A-3352-543A-0949C2FFC2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96"/>
          <a:stretch/>
        </p:blipFill>
        <p:spPr>
          <a:xfrm>
            <a:off x="6584438" y="2060848"/>
            <a:ext cx="4953123" cy="32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en-US" dirty="0"/>
              <a:t>Results and Interpretations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CE65410-1846-0B73-9CEC-483DB83F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72" y="1640174"/>
            <a:ext cx="5645314" cy="357765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2046F90-9B0A-4AB2-2214-02CE8D49E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064" y="1536650"/>
            <a:ext cx="5190942" cy="37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1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en-US" dirty="0"/>
              <a:t>Results and Interpretations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texte, Tracé, ligne, capture d’écran&#10;&#10;Description générée automatiquement">
            <a:extLst>
              <a:ext uri="{FF2B5EF4-FFF2-40B4-BE49-F238E27FC236}">
                <a16:creationId xmlns:a16="http://schemas.microsoft.com/office/drawing/2014/main" id="{6984D414-5FE7-EBF6-C197-AB5A13D50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67" y="969030"/>
            <a:ext cx="5667547" cy="2438377"/>
          </a:xfrm>
          <a:prstGeom prst="rect">
            <a:avLst/>
          </a:prstGeom>
        </p:spPr>
      </p:pic>
      <p:pic>
        <p:nvPicPr>
          <p:cNvPr id="10" name="Image 9" descr="Une image contenant texte, Tracé, capture d’écran, ligne&#10;&#10;Description générée automatiquement">
            <a:extLst>
              <a:ext uri="{FF2B5EF4-FFF2-40B4-BE49-F238E27FC236}">
                <a16:creationId xmlns:a16="http://schemas.microsoft.com/office/drawing/2014/main" id="{59A36F73-D304-0686-C568-968F8A067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487" y="969031"/>
            <a:ext cx="5308908" cy="2459969"/>
          </a:xfrm>
          <a:prstGeom prst="rect">
            <a:avLst/>
          </a:prstGeom>
        </p:spPr>
      </p:pic>
      <p:pic>
        <p:nvPicPr>
          <p:cNvPr id="12" name="Image 11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C2A1BBE1-B1EE-0D85-1F43-E29D5A0FD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847" y="3466006"/>
            <a:ext cx="5667548" cy="2626151"/>
          </a:xfrm>
          <a:prstGeom prst="rect">
            <a:avLst/>
          </a:prstGeom>
        </p:spPr>
      </p:pic>
      <p:pic>
        <p:nvPicPr>
          <p:cNvPr id="14" name="Image 13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1D56407C-5BD9-CB4A-8231-BC4B58DAB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66" y="3390986"/>
            <a:ext cx="5667549" cy="2626151"/>
          </a:xfrm>
          <a:prstGeom prst="rect">
            <a:avLst/>
          </a:prstGeom>
        </p:spPr>
      </p:pic>
      <p:pic>
        <p:nvPicPr>
          <p:cNvPr id="17" name="Image 16" descr="Une image contenant texte, capture d’écran, Tracé, ligne">
            <a:extLst>
              <a:ext uri="{FF2B5EF4-FFF2-40B4-BE49-F238E27FC236}">
                <a16:creationId xmlns:a16="http://schemas.microsoft.com/office/drawing/2014/main" id="{FB566149-586E-83D4-6600-C5A2549398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44" y="3466007"/>
            <a:ext cx="5667549" cy="262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6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en-US" dirty="0"/>
              <a:t>Results and interpretation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27" name="Image 26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F083EE7D-A6A6-F333-A91A-253EBF9E5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755289"/>
            <a:ext cx="5565886" cy="2579044"/>
          </a:xfrm>
          <a:prstGeom prst="rect">
            <a:avLst/>
          </a:prstGeom>
        </p:spPr>
      </p:pic>
      <p:pic>
        <p:nvPicPr>
          <p:cNvPr id="29" name="Image 28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D34FC4B5-CF1F-7B57-5970-C233186C5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236" y="778269"/>
            <a:ext cx="5516290" cy="2579044"/>
          </a:xfrm>
          <a:prstGeom prst="rect">
            <a:avLst/>
          </a:prstGeom>
        </p:spPr>
      </p:pic>
      <p:pic>
        <p:nvPicPr>
          <p:cNvPr id="31" name="Image 30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22954069-7229-EED6-D37D-F92DF2D70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513766"/>
            <a:ext cx="5565886" cy="2579044"/>
          </a:xfrm>
          <a:prstGeom prst="rect">
            <a:avLst/>
          </a:prstGeom>
        </p:spPr>
      </p:pic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D7FAD4E7-C7B8-C64E-80EA-CE054A0054B3}"/>
              </a:ext>
            </a:extLst>
          </p:cNvPr>
          <p:cNvSpPr/>
          <p:nvPr/>
        </p:nvSpPr>
        <p:spPr>
          <a:xfrm rot="10800000">
            <a:off x="4441408" y="951002"/>
            <a:ext cx="1167940" cy="28772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EC297164-1676-822B-472D-EDB564A44D20}"/>
              </a:ext>
            </a:extLst>
          </p:cNvPr>
          <p:cNvSpPr/>
          <p:nvPr/>
        </p:nvSpPr>
        <p:spPr>
          <a:xfrm rot="10800000">
            <a:off x="10617100" y="951002"/>
            <a:ext cx="1167940" cy="28772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55D3FBBC-3A1C-EC05-68F4-E47DF6601AB9}"/>
              </a:ext>
            </a:extLst>
          </p:cNvPr>
          <p:cNvSpPr/>
          <p:nvPr/>
        </p:nvSpPr>
        <p:spPr>
          <a:xfrm rot="10800000">
            <a:off x="4295800" y="3694034"/>
            <a:ext cx="1167940" cy="28772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CEA3ECD4-260E-2A88-302E-9D6F8DBFC3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640"/>
          <a:stretch/>
        </p:blipFill>
        <p:spPr>
          <a:xfrm>
            <a:off x="6215028" y="3305447"/>
            <a:ext cx="4262588" cy="27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D7FAD4E7-C7B8-C64E-80EA-CE054A0054B3}"/>
              </a:ext>
            </a:extLst>
          </p:cNvPr>
          <p:cNvSpPr/>
          <p:nvPr/>
        </p:nvSpPr>
        <p:spPr>
          <a:xfrm rot="10800000">
            <a:off x="4441408" y="951002"/>
            <a:ext cx="1167940" cy="28772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EC297164-1676-822B-472D-EDB564A44D20}"/>
              </a:ext>
            </a:extLst>
          </p:cNvPr>
          <p:cNvSpPr/>
          <p:nvPr/>
        </p:nvSpPr>
        <p:spPr>
          <a:xfrm rot="10800000">
            <a:off x="10617100" y="951002"/>
            <a:ext cx="1167940" cy="28772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55D3FBBC-3A1C-EC05-68F4-E47DF6601AB9}"/>
              </a:ext>
            </a:extLst>
          </p:cNvPr>
          <p:cNvSpPr/>
          <p:nvPr/>
        </p:nvSpPr>
        <p:spPr>
          <a:xfrm rot="10800000">
            <a:off x="4295800" y="3694034"/>
            <a:ext cx="1167940" cy="28772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7F7A110-610A-FE84-5871-2AC1282F6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580" y="1408200"/>
            <a:ext cx="1606633" cy="20384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4860C26-DE43-737A-4609-4004A46E4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63" y="1462714"/>
            <a:ext cx="1625684" cy="183524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ED5CB6D-EF61-D94B-875F-3A2273F07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304" y="1538918"/>
            <a:ext cx="1644735" cy="16828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0A6D77B-ED89-D372-8C09-52CA98AF5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9976" y="1593755"/>
            <a:ext cx="1549480" cy="18352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0CA3E38-6E04-8234-6C9C-52D94637F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1190" y="3356150"/>
            <a:ext cx="9284177" cy="2311519"/>
          </a:xfrm>
          <a:prstGeom prst="rect">
            <a:avLst/>
          </a:prstGeom>
        </p:spPr>
      </p:pic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FA16B8A2-B983-5F89-D78A-EB60AF8B5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843721"/>
            <a:ext cx="11233150" cy="318933"/>
          </a:xfrm>
        </p:spPr>
        <p:txBody>
          <a:bodyPr/>
          <a:lstStyle/>
          <a:p>
            <a:pPr algn="ctr"/>
            <a:r>
              <a:rPr lang="en-US" dirty="0"/>
              <a:t>Explore different QLM template &amp; implement QCNN on high dimensional datasets.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79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en-US" dirty="0"/>
              <a:t>Reflections and insights 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D7FAD4E7-C7B8-C64E-80EA-CE054A0054B3}"/>
              </a:ext>
            </a:extLst>
          </p:cNvPr>
          <p:cNvSpPr/>
          <p:nvPr/>
        </p:nvSpPr>
        <p:spPr>
          <a:xfrm rot="10800000">
            <a:off x="4441408" y="951002"/>
            <a:ext cx="1167940" cy="28772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EC297164-1676-822B-472D-EDB564A44D20}"/>
              </a:ext>
            </a:extLst>
          </p:cNvPr>
          <p:cNvSpPr/>
          <p:nvPr/>
        </p:nvSpPr>
        <p:spPr>
          <a:xfrm rot="10800000">
            <a:off x="10617100" y="951002"/>
            <a:ext cx="1167940" cy="28772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55D3FBBC-3A1C-EC05-68F4-E47DF6601AB9}"/>
              </a:ext>
            </a:extLst>
          </p:cNvPr>
          <p:cNvSpPr/>
          <p:nvPr/>
        </p:nvSpPr>
        <p:spPr>
          <a:xfrm rot="10800000">
            <a:off x="4295800" y="3694034"/>
            <a:ext cx="1167940" cy="28772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C8FA981-5DC9-E97E-6214-44527893A482}"/>
              </a:ext>
            </a:extLst>
          </p:cNvPr>
          <p:cNvSpPr txBox="1">
            <a:spLocks/>
          </p:cNvSpPr>
          <p:nvPr/>
        </p:nvSpPr>
        <p:spPr bwMode="gray">
          <a:xfrm>
            <a:off x="479425" y="1419800"/>
            <a:ext cx="11090410" cy="269150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/>
            <a:r>
              <a:rPr lang="en-US" sz="2000" dirty="0">
                <a:solidFill>
                  <a:schemeClr val="accent1"/>
                </a:solidFill>
              </a:rPr>
              <a:t>Acquired hands-on and theoretical insights in quantum computing and machine learning.</a:t>
            </a:r>
          </a:p>
          <a:p>
            <a:pPr lvl="2" algn="ctr"/>
            <a:r>
              <a:rPr lang="en-US" sz="2000" dirty="0">
                <a:solidFill>
                  <a:schemeClr val="accent1"/>
                </a:solidFill>
              </a:rPr>
              <a:t>Developed soft skills pertinent to academic research and collaboration.</a:t>
            </a:r>
          </a:p>
          <a:p>
            <a:pPr lvl="2" algn="ctr"/>
            <a:r>
              <a:rPr lang="en-US" sz="2000" dirty="0">
                <a:solidFill>
                  <a:schemeClr val="accent1"/>
                </a:solidFill>
              </a:rPr>
              <a:t>Learned version control systems for effective code management.</a:t>
            </a:r>
          </a:p>
          <a:p>
            <a:pPr lvl="2" algn="ctr"/>
            <a:r>
              <a:rPr lang="en-US" sz="2000" dirty="0">
                <a:solidFill>
                  <a:schemeClr val="accent1"/>
                </a:solidFill>
              </a:rPr>
              <a:t>Operated virtual machines for computational tasks and simulations.(Not with ease)</a:t>
            </a:r>
          </a:p>
          <a:p>
            <a:pPr lvl="2" algn="ctr"/>
            <a:r>
              <a:rPr lang="en-US" sz="2000" dirty="0">
                <a:solidFill>
                  <a:schemeClr val="accent1"/>
                </a:solidFill>
              </a:rPr>
              <a:t>Refined debugging skills for improved code efficiency and implementation.</a:t>
            </a:r>
          </a:p>
          <a:p>
            <a:pPr lvl="2" algn="ctr"/>
            <a:r>
              <a:rPr lang="en-US" sz="2000" dirty="0">
                <a:solidFill>
                  <a:schemeClr val="accent1"/>
                </a:solidFill>
              </a:rPr>
              <a:t>Participated in a </a:t>
            </a:r>
            <a:r>
              <a:rPr lang="en-US" sz="2000" dirty="0" err="1">
                <a:solidFill>
                  <a:schemeClr val="accent1"/>
                </a:solidFill>
              </a:rPr>
              <a:t>Qhackathon</a:t>
            </a:r>
            <a:r>
              <a:rPr lang="en-US" sz="2000" dirty="0">
                <a:solidFill>
                  <a:schemeClr val="accent1"/>
                </a:solidFill>
              </a:rPr>
              <a:t>, fostering collaborative problem-solving.</a:t>
            </a:r>
          </a:p>
          <a:p>
            <a:pPr lvl="2" algn="ctr"/>
            <a:r>
              <a:rPr lang="en-US" sz="2000" dirty="0">
                <a:solidFill>
                  <a:schemeClr val="accent1"/>
                </a:solidFill>
              </a:rPr>
              <a:t>Completed supplementary online courses to bolster theoretical knowledge.</a:t>
            </a:r>
          </a:p>
          <a:p>
            <a:pPr lvl="2" algn="ctr"/>
            <a:r>
              <a:rPr lang="en-US" sz="2000" dirty="0">
                <a:solidFill>
                  <a:schemeClr val="accent1"/>
                </a:solidFill>
              </a:rPr>
              <a:t>Embraced continuous learning, integrating new quantum computing tools and methods.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497D98-306C-388E-F8D0-E69E17B09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5" y="4365104"/>
            <a:ext cx="6696744" cy="161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A3F701-B59B-7201-D2CD-23905096A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947" y="4264107"/>
            <a:ext cx="2808312" cy="16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08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DE8CA5D7-7759-407B-A183-2B747F0F809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404664"/>
            <a:ext cx="11233150" cy="514628"/>
          </a:xfrm>
        </p:spPr>
        <p:txBody>
          <a:bodyPr vert="horz"/>
          <a:lstStyle/>
          <a:p>
            <a:pPr algn="ctr"/>
            <a:r>
              <a:rPr lang="de-DE" sz="3200" dirty="0"/>
              <a:t>Outline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65D9C28-98E4-491B-9ACF-DCAF7102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388048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780A8F-ED38-42AA-A954-23C50AA09A22}" type="datetime1">
              <a:rPr lang="de-DE" smtClean="0"/>
              <a:pPr/>
              <a:t>27.11.2023</a:t>
            </a:fld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324B3E-4EA4-4788-B94B-66B9E1BC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25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DB28FD0E-1810-4AA6-835A-8A2A26526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© Fraunhofer ITWM</a:t>
            </a:r>
            <a:endParaRPr lang="de-DE" noProof="0" dirty="0"/>
          </a:p>
        </p:txBody>
      </p:sp>
      <p:sp>
        <p:nvSpPr>
          <p:cNvPr id="4" name="Textplatzhalter 1">
            <a:extLst>
              <a:ext uri="{FF2B5EF4-FFF2-40B4-BE49-F238E27FC236}">
                <a16:creationId xmlns:a16="http://schemas.microsoft.com/office/drawing/2014/main" id="{23DDAA15-D601-FC6C-3391-AFBCE54E20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4" y="1412776"/>
            <a:ext cx="10297095" cy="3230115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6195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Introduction: Defining the Topic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6195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Define my task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6195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State of the Art: Review of Relevant Literature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6195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Recap on Machine Learning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6195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Introduction to Quantum Machine Learning (QML)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6195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Detailing the Research Conducted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6195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Future work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6195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Reflections and Insights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82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386BF06-4FE5-4ECB-9E48-683B65D8E9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8362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386BF06-4FE5-4ECB-9E48-683B65D8E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7DBD4C-23EA-4997-B274-B0674ADF01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700213"/>
            <a:ext cx="5916612" cy="2402645"/>
          </a:xfrm>
        </p:spPr>
        <p:txBody>
          <a:bodyPr/>
          <a:lstStyle/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Ali Abbassi</a:t>
            </a:r>
          </a:p>
          <a:p>
            <a:pPr lvl="2"/>
            <a:r>
              <a:rPr lang="de-DE" dirty="0"/>
              <a:t>Ali.Sabir.Abbbassi@itwm.fraunhofer.de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Fraunhofer ITWM</a:t>
            </a:r>
          </a:p>
          <a:p>
            <a:pPr lvl="3"/>
            <a:r>
              <a:rPr lang="de-DE" dirty="0"/>
              <a:t>Fraunhofer-Platz 1</a:t>
            </a:r>
          </a:p>
          <a:p>
            <a:pPr lvl="3"/>
            <a:r>
              <a:rPr lang="de-DE" dirty="0"/>
              <a:t>67663 Kaiserslautern</a:t>
            </a:r>
          </a:p>
          <a:p>
            <a:pPr lvl="3"/>
            <a:r>
              <a:rPr lang="de-DE" dirty="0"/>
              <a:t>www.itwm.fraunhofer.de</a:t>
            </a:r>
          </a:p>
        </p:txBody>
      </p:sp>
    </p:spTree>
    <p:extLst>
      <p:ext uri="{BB962C8B-B14F-4D97-AF65-F5344CB8AC3E}">
        <p14:creationId xmlns:p14="http://schemas.microsoft.com/office/powerpoint/2010/main" val="1493152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69FAB3-F139-4D43-A7C4-4D804D9FD1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191344" y="2037921"/>
            <a:ext cx="11233149" cy="4062651"/>
          </a:xfrm>
        </p:spPr>
        <p:txBody>
          <a:bodyPr/>
          <a:lstStyle/>
          <a:p>
            <a:r>
              <a:rPr lang="de-DE" b="0" i="0" dirty="0">
                <a:solidFill>
                  <a:srgbClr val="ECECF1"/>
                </a:solidFill>
                <a:effectLst/>
                <a:latin typeface="Söhne"/>
              </a:rPr>
              <a:t>Vielen Dank für Ihre Gastfreundschaft und das Teilen Ihres Wissens.</a:t>
            </a:r>
          </a:p>
          <a:p>
            <a:r>
              <a:rPr lang="de-DE" dirty="0"/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185074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69FAB3-F139-4D43-A7C4-4D804D9FD1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191344" y="2037921"/>
            <a:ext cx="11233149" cy="3039294"/>
          </a:xfrm>
        </p:spPr>
        <p:txBody>
          <a:bodyPr/>
          <a:lstStyle/>
          <a:p>
            <a:r>
              <a:rPr lang="de-DE" dirty="0"/>
              <a:t>Vielen Dank für Ihre Aufmerksamkeit</a:t>
            </a:r>
          </a:p>
          <a:p>
            <a:pPr lvl="1"/>
            <a:r>
              <a:rPr lang="de-DE" dirty="0"/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1376898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69FAB3-F139-4D43-A7C4-4D804D9FD1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191344" y="2037921"/>
            <a:ext cx="11233149" cy="1998624"/>
          </a:xfrm>
        </p:spPr>
        <p:txBody>
          <a:bodyPr/>
          <a:lstStyle/>
          <a:p>
            <a:r>
              <a:rPr lang="de-DE" dirty="0"/>
              <a:t>Bonus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Phd</a:t>
            </a:r>
            <a:r>
              <a:rPr lang="de-DE" dirty="0"/>
              <a:t> </a:t>
            </a:r>
            <a:r>
              <a:rPr lang="de-DE" dirty="0" err="1"/>
              <a:t>Students</a:t>
            </a:r>
            <a:endParaRPr lang="de-DE" dirty="0"/>
          </a:p>
          <a:p>
            <a:pPr lvl="1"/>
            <a:r>
              <a:rPr lang="de-DE" dirty="0"/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3267363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BE3D11-6BAA-6156-F978-3A66D37F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Substandard </a:t>
            </a:r>
            <a:r>
              <a:rPr lang="fr-FR" dirty="0" err="1"/>
              <a:t>execution</a:t>
            </a:r>
            <a:r>
              <a:rPr lang="fr-FR" dirty="0"/>
              <a:t> and </a:t>
            </a:r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B8E7AF-BC1D-4323-22C9-2F7EEBCF66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003327A-A7EC-4F6E-B615-7A4BBD6748C1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E757F5-C577-C64E-447A-90C0F1EB280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5CBA66D9-969A-8E19-251F-A1294C0A1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Fraunhofer ITWM</a:t>
            </a:r>
            <a:endParaRPr lang="de-DE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43CE07-0C36-A317-0CCC-1A1B1B4A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47" y="1445143"/>
            <a:ext cx="3435527" cy="32767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01C24B-6B02-51A5-829D-E2DB3A76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5682"/>
            <a:ext cx="3880542" cy="32527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AEC91DA-3E1E-B6C2-6F2A-47143B018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36" y="5196208"/>
            <a:ext cx="9360381" cy="54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69FAB3-F139-4D43-A7C4-4D804D9FD1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191344" y="2037921"/>
            <a:ext cx="11233149" cy="1998624"/>
          </a:xfrm>
        </p:spPr>
        <p:txBody>
          <a:bodyPr/>
          <a:lstStyle/>
          <a:p>
            <a:r>
              <a:rPr lang="de-DE" dirty="0"/>
              <a:t>Appendix</a:t>
            </a:r>
          </a:p>
          <a:p>
            <a:pPr lvl="1"/>
            <a:r>
              <a:rPr lang="de-DE" dirty="0"/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378202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fr-FR" b="1" dirty="0">
                <a:latin typeface="Söhne"/>
              </a:rPr>
              <a:t>More </a:t>
            </a:r>
            <a:r>
              <a:rPr lang="fr-FR" b="1" dirty="0" err="1">
                <a:latin typeface="Söhne"/>
              </a:rPr>
              <a:t>details</a:t>
            </a:r>
            <a:r>
              <a:rPr lang="fr-FR" b="1" dirty="0">
                <a:latin typeface="Söhne"/>
              </a:rPr>
              <a:t> on </a:t>
            </a:r>
            <a:r>
              <a:rPr lang="fr-FR" b="1" dirty="0" err="1">
                <a:latin typeface="Söhne"/>
              </a:rPr>
              <a:t>Linear</a:t>
            </a:r>
            <a:r>
              <a:rPr lang="fr-FR" b="1" dirty="0">
                <a:latin typeface="Söhne"/>
              </a:rPr>
              <a:t> Vs </a:t>
            </a:r>
            <a:r>
              <a:rPr lang="fr-FR" b="1" dirty="0" err="1">
                <a:latin typeface="Söhne"/>
              </a:rPr>
              <a:t>Exponential</a:t>
            </a:r>
            <a:r>
              <a:rPr lang="fr-FR" b="1" dirty="0">
                <a:latin typeface="Söhne"/>
              </a:rPr>
              <a:t> re </a:t>
            </a:r>
            <a:r>
              <a:rPr lang="fr-FR" b="1" dirty="0" err="1">
                <a:latin typeface="Söhne"/>
              </a:rPr>
              <a:t>uploading</a:t>
            </a:r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175E41B-8D90-4B9C-AA0C-02FF09B53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relevancy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quantum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F6A99EA2-CBF3-4CA8-A75B-8BFA67601C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340768"/>
            <a:ext cx="11090410" cy="4442691"/>
          </a:xfrm>
        </p:spPr>
        <p:txBody>
          <a:bodyPr/>
          <a:lstStyle/>
          <a:p>
            <a:pPr lvl="2">
              <a:spcAft>
                <a:spcPts val="1900"/>
              </a:spcAft>
            </a:pPr>
            <a:r>
              <a:rPr lang="en-US" dirty="0">
                <a:solidFill>
                  <a:schemeClr val="accent1"/>
                </a:solidFill>
              </a:rPr>
              <a:t>Key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Task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dirty="0"/>
              <a:t>Apply and extend concepts from [Paper Title] on quantum vs. classical models in regression + second paper</a:t>
            </a:r>
            <a:endParaRPr lang="en-US" sz="1800" dirty="0"/>
          </a:p>
          <a:p>
            <a:pPr lvl="2">
              <a:spcAft>
                <a:spcPts val="1900"/>
              </a:spcAft>
            </a:pPr>
            <a:r>
              <a:rPr lang="en-US" dirty="0">
                <a:solidFill>
                  <a:schemeClr val="accent1"/>
                </a:solidFill>
              </a:rPr>
              <a:t>Approach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dirty="0"/>
              <a:t>Results </a:t>
            </a:r>
            <a:r>
              <a:rPr lang="en-US" dirty="0" err="1"/>
              <a:t>reproductibility</a:t>
            </a:r>
            <a:r>
              <a:rPr lang="en-US" dirty="0"/>
              <a:t> and assessment </a:t>
            </a:r>
          </a:p>
          <a:p>
            <a:pPr marL="933750" lvl="8" indent="-285750" algn="just">
              <a:spcAft>
                <a:spcPts val="1900"/>
              </a:spcAft>
              <a:buFont typeface="Wingdings" panose="05000000000000000000" pitchFamily="2" charset="2"/>
              <a:buChar char="ü"/>
            </a:pPr>
            <a:r>
              <a:rPr lang="en-US" dirty="0"/>
              <a:t>   - Reproduce data re-uploading encoded quantum models with classical Fourier models.</a:t>
            </a:r>
          </a:p>
          <a:p>
            <a:pPr marL="933750" lvl="8" indent="-285750" algn="just">
              <a:spcAft>
                <a:spcPts val="1900"/>
              </a:spcAft>
              <a:buFont typeface="Wingdings" panose="05000000000000000000" pitchFamily="2" charset="2"/>
              <a:buChar char="ü"/>
            </a:pPr>
            <a:r>
              <a:rPr lang="en-US" dirty="0"/>
              <a:t>   - Experiment with exponential re-uploading in quantum models.</a:t>
            </a:r>
          </a:p>
          <a:p>
            <a:pPr lvl="2">
              <a:spcAft>
                <a:spcPts val="1900"/>
              </a:spcAft>
            </a:pPr>
            <a:r>
              <a:rPr lang="en-US" dirty="0">
                <a:solidFill>
                  <a:schemeClr val="accent1"/>
                </a:solidFill>
              </a:rPr>
              <a:t>Analysis Goals:</a:t>
            </a:r>
          </a:p>
          <a:p>
            <a:pPr marL="645750" lvl="4" indent="-285750">
              <a:spcAft>
                <a:spcPts val="19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1"/>
                </a:solidFill>
              </a:rPr>
              <a:t>   </a:t>
            </a:r>
            <a:r>
              <a:rPr lang="en-US" sz="1800" dirty="0"/>
              <a:t>- </a:t>
            </a:r>
            <a:r>
              <a:rPr lang="en-US" dirty="0"/>
              <a:t>Benchmark performance up to 10-12 qubits.</a:t>
            </a:r>
          </a:p>
          <a:p>
            <a:pPr marL="645750" lvl="4" indent="-285750">
              <a:spcAft>
                <a:spcPts val="1900"/>
              </a:spcAft>
              <a:buFont typeface="Wingdings" panose="05000000000000000000" pitchFamily="2" charset="2"/>
              <a:buChar char="ü"/>
            </a:pPr>
            <a:r>
              <a:rPr lang="en-US" dirty="0"/>
              <a:t>   - Assess quantum models for efficiency and potential advantages, including generalization.</a:t>
            </a:r>
          </a:p>
          <a:p>
            <a:pPr lvl="2">
              <a:spcAft>
                <a:spcPts val="1900"/>
              </a:spcAft>
            </a:pPr>
            <a:r>
              <a:rPr lang="en-US" dirty="0">
                <a:solidFill>
                  <a:schemeClr val="accent1"/>
                </a:solidFill>
              </a:rPr>
              <a:t>Investigate potential quantum advantages.</a:t>
            </a:r>
          </a:p>
          <a:p>
            <a:pPr lvl="2">
              <a:spcAft>
                <a:spcPts val="1900"/>
              </a:spcAft>
            </a:pPr>
            <a:r>
              <a:rPr lang="en-US" sz="1200" dirty="0">
                <a:solidFill>
                  <a:schemeClr val="accent1"/>
                </a:solidFill>
                <a:latin typeface="+mn-lt"/>
              </a:rPr>
              <a:t>	</a:t>
            </a:r>
            <a:r>
              <a:rPr lang="en-US" dirty="0">
                <a:latin typeface="+mn-lt"/>
              </a:rPr>
              <a:t>Explore effects of different types of noise on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96211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en-US" dirty="0"/>
              <a:t>Neural Networks and Convolutional Neural Networks Workflow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42" name="Picture 41" descr="A white sheet with black text and black text&#10;&#10;Description automatically generated with medium confidence">
            <a:extLst>
              <a:ext uri="{FF2B5EF4-FFF2-40B4-BE49-F238E27FC236}">
                <a16:creationId xmlns:a16="http://schemas.microsoft.com/office/drawing/2014/main" id="{DE88356C-ECE7-E287-861F-88D9C6124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313069"/>
            <a:ext cx="4828096" cy="3134369"/>
          </a:xfrm>
          <a:prstGeom prst="rect">
            <a:avLst/>
          </a:prstGeom>
        </p:spPr>
      </p:pic>
      <p:pic>
        <p:nvPicPr>
          <p:cNvPr id="44" name="Picture 43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496B0213-E315-9779-8AC8-102174AE9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937" y="1371268"/>
            <a:ext cx="6282720" cy="30761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5166BE-9D6C-9518-3134-4E58BDF68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71" t="7655" r="1537" b="10753"/>
          <a:stretch/>
        </p:blipFill>
        <p:spPr>
          <a:xfrm>
            <a:off x="2567608" y="4447439"/>
            <a:ext cx="7344816" cy="164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4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3F55EC-EA74-13A2-2E8C-9BBC3A76018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003327A-A7EC-4F6E-B615-7A4BBD6748C1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279760-F8F4-08D1-B1CD-564E7FAF29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17F69A6-0F69-A6C1-78D5-1E6D0EB4F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Fraunhofer ITWM</a:t>
            </a:r>
            <a:endParaRPr lang="de-DE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DF57853-46C1-3616-565C-CD274468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2" y="1556792"/>
            <a:ext cx="5256584" cy="40189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A2199B-ADD5-1242-EEAB-5E60E2828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4"/>
          <a:stretch/>
        </p:blipFill>
        <p:spPr>
          <a:xfrm>
            <a:off x="6384032" y="1159031"/>
            <a:ext cx="5038264" cy="3240360"/>
          </a:xfrm>
          <a:prstGeom prst="rect">
            <a:avLst/>
          </a:prstGeom>
        </p:spPr>
      </p:pic>
      <p:sp>
        <p:nvSpPr>
          <p:cNvPr id="11" name="Titel 6">
            <a:extLst>
              <a:ext uri="{FF2B5EF4-FFF2-40B4-BE49-F238E27FC236}">
                <a16:creationId xmlns:a16="http://schemas.microsoft.com/office/drawing/2014/main" id="{09B302FF-17C4-428B-78E8-28F2608E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fr-FR" b="1" i="0" dirty="0">
                <a:effectLst/>
                <a:latin typeface="Söhne"/>
              </a:rPr>
              <a:t>Quantum </a:t>
            </a:r>
            <a:r>
              <a:rPr lang="fr-FR" b="1" i="0" dirty="0" err="1">
                <a:effectLst/>
                <a:latin typeface="Söhne"/>
              </a:rPr>
              <a:t>Computing</a:t>
            </a:r>
            <a:r>
              <a:rPr lang="fr-FR" b="1" i="0" dirty="0">
                <a:effectLst/>
                <a:latin typeface="Söhne"/>
              </a:rPr>
              <a:t> and re </a:t>
            </a:r>
            <a:r>
              <a:rPr lang="fr-FR" b="1" i="0" dirty="0" err="1">
                <a:effectLst/>
                <a:latin typeface="Söhne"/>
              </a:rPr>
              <a:t>uploadin</a:t>
            </a:r>
            <a:r>
              <a:rPr lang="fr-FR" b="1" dirty="0" err="1">
                <a:latin typeface="Söhne"/>
              </a:rPr>
              <a:t>g</a:t>
            </a:r>
            <a:r>
              <a:rPr lang="fr-FR" b="1" dirty="0">
                <a:latin typeface="Söhne"/>
              </a:rPr>
              <a:t> </a:t>
            </a:r>
            <a:r>
              <a:rPr lang="fr-FR" b="1" dirty="0" err="1">
                <a:latin typeface="Söhne"/>
              </a:rPr>
              <a:t>models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1663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3F55EC-EA74-13A2-2E8C-9BBC3A76018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003327A-A7EC-4F6E-B615-7A4BBD6748C1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279760-F8F4-08D1-B1CD-564E7FAF29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17F69A6-0F69-A6C1-78D5-1E6D0EB4F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Fraunhofer ITWM</a:t>
            </a:r>
            <a:endParaRPr lang="de-DE" noProof="0" dirty="0"/>
          </a:p>
        </p:txBody>
      </p:sp>
      <p:sp>
        <p:nvSpPr>
          <p:cNvPr id="11" name="Titel 6">
            <a:extLst>
              <a:ext uri="{FF2B5EF4-FFF2-40B4-BE49-F238E27FC236}">
                <a16:creationId xmlns:a16="http://schemas.microsoft.com/office/drawing/2014/main" id="{09B302FF-17C4-428B-78E8-28F2608E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fr-FR" b="1" i="0" dirty="0" err="1">
                <a:effectLst/>
                <a:latin typeface="Söhne"/>
              </a:rPr>
              <a:t>Implementation</a:t>
            </a:r>
            <a:r>
              <a:rPr lang="fr-FR" b="1" i="0" dirty="0">
                <a:effectLst/>
                <a:latin typeface="Söhne"/>
              </a:rPr>
              <a:t> and </a:t>
            </a:r>
            <a:r>
              <a:rPr lang="fr-FR" b="1" i="0" dirty="0" err="1">
                <a:effectLst/>
                <a:latin typeface="Söhne"/>
              </a:rPr>
              <a:t>Results</a:t>
            </a:r>
            <a:endParaRPr lang="de-DE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997FB2F-94AE-DFC8-3E2D-FA37AB3F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1477271"/>
            <a:ext cx="5401008" cy="39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5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5173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1604735"/>
          </a:xfrm>
        </p:spPr>
        <p:txBody>
          <a:bodyPr/>
          <a:lstStyle/>
          <a:p>
            <a:pPr algn="ctr"/>
            <a:r>
              <a:rPr lang="en-US" b="1" i="0" dirty="0">
                <a:effectLst/>
                <a:latin typeface="Söhne"/>
              </a:rPr>
              <a:t> Introduction</a:t>
            </a:r>
            <a:br>
              <a:rPr lang="de-DE" dirty="0"/>
            </a:br>
            <a:br>
              <a:rPr lang="en-US" b="1" i="0" dirty="0">
                <a:effectLst/>
                <a:latin typeface="Söhne"/>
              </a:rPr>
            </a:br>
            <a:br>
              <a:rPr lang="en-US" b="0" i="0" dirty="0">
                <a:effectLst/>
                <a:latin typeface="Söhne"/>
              </a:rPr>
            </a:br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175E41B-8D90-4B9C-AA0C-02FF09B53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2000" dirty="0"/>
              <a:t>Quantum Computing </a:t>
            </a:r>
            <a:r>
              <a:rPr lang="de-DE" sz="2000" dirty="0" err="1"/>
              <a:t>for</a:t>
            </a:r>
            <a:r>
              <a:rPr lang="de-DE" sz="2000" dirty="0"/>
              <a:t> Material Simulation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F6A99EA2-CBF3-4CA8-A75B-8BFA67601C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739" y="2000323"/>
            <a:ext cx="11090410" cy="3821221"/>
          </a:xfrm>
        </p:spPr>
        <p:txBody>
          <a:bodyPr/>
          <a:lstStyle/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</a:rPr>
              <a:t>Quantum Computing in PDE Simulations</a:t>
            </a:r>
            <a:r>
              <a:rPr lang="en-US" sz="1800" dirty="0"/>
              <a:t>: Recent advances have generated interest in applying quantum computing to solve PDEs for various simulations.</a:t>
            </a:r>
          </a:p>
          <a:p>
            <a:pPr lvl="2"/>
            <a:endParaRPr lang="en-US" sz="1800" dirty="0"/>
          </a:p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</a:rPr>
              <a:t>Insights from Key Research: </a:t>
            </a:r>
            <a:r>
              <a:rPr lang="en-US" sz="1800" dirty="0"/>
              <a:t>Research by M. Ali and M. Kabel [1] highlights significant doubts about the near-term feasibility of using quantum computing for PDEs, given current NISQ constraints.</a:t>
            </a:r>
          </a:p>
          <a:p>
            <a:pPr lvl="2"/>
            <a:endParaRPr lang="en-US" sz="1800" dirty="0"/>
          </a:p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</a:rPr>
              <a:t>Internship Focus</a:t>
            </a:r>
            <a:r>
              <a:rPr lang="en-US" sz="1800" dirty="0"/>
              <a:t>: Exploring Quantum Machine Learning for regression tasks in material property prediction, as an alternative to directly solving PDEs with quantum computing.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71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B8AE25-590B-4795-921F-11F716D7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 Ressources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28A5BD-4A13-2C47-5EEC-DEA55EDC6DC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003327A-A7EC-4F6E-B615-7A4BBD6748C1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151D48-C6E1-BEF3-BE45-7CA77496E3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1A74E46-42ED-2B8D-322B-509FB6D30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Fraunhofer ITWM</a:t>
            </a:r>
            <a:endParaRPr lang="de-DE" noProof="0" dirty="0"/>
          </a:p>
        </p:txBody>
      </p:sp>
      <p:pic>
        <p:nvPicPr>
          <p:cNvPr id="8" name="Picture 9" descr="A screenshot of a blackboard with math equations&#10;&#10;Description automatically generated">
            <a:extLst>
              <a:ext uri="{FF2B5EF4-FFF2-40B4-BE49-F238E27FC236}">
                <a16:creationId xmlns:a16="http://schemas.microsoft.com/office/drawing/2014/main" id="{84197C70-D749-F5FB-F688-06D5278D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41472"/>
            <a:ext cx="5878784" cy="38808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 : coins arrondis 15">
                <a:extLst>
                  <a:ext uri="{FF2B5EF4-FFF2-40B4-BE49-F238E27FC236}">
                    <a16:creationId xmlns:a16="http://schemas.microsoft.com/office/drawing/2014/main" id="{89D68B74-400A-FAF7-A2A6-95CDE97DE458}"/>
                  </a:ext>
                </a:extLst>
              </p:cNvPr>
              <p:cNvSpPr/>
              <p:nvPr/>
            </p:nvSpPr>
            <p:spPr>
              <a:xfrm>
                <a:off x="2758039" y="4669463"/>
                <a:ext cx="1224136" cy="665558"/>
              </a:xfrm>
              <a:prstGeom prst="roundRect">
                <a:avLst/>
              </a:prstGeom>
              <a:solidFill>
                <a:srgbClr val="FDB913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algn="l"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fr-FR" sz="1400" b="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algn="l"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14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4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4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fr-FR" sz="1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fr-FR" sz="1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fr-FR" sz="1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Rectangle : coins arrondis 15">
                <a:extLst>
                  <a:ext uri="{FF2B5EF4-FFF2-40B4-BE49-F238E27FC236}">
                    <a16:creationId xmlns:a16="http://schemas.microsoft.com/office/drawing/2014/main" id="{89D68B74-400A-FAF7-A2A6-95CDE97DE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039" y="4669463"/>
                <a:ext cx="1224136" cy="6655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 : coins arrondis 16">
                <a:extLst>
                  <a:ext uri="{FF2B5EF4-FFF2-40B4-BE49-F238E27FC236}">
                    <a16:creationId xmlns:a16="http://schemas.microsoft.com/office/drawing/2014/main" id="{DFF962F4-FE3E-3715-A815-9C00755588BC}"/>
                  </a:ext>
                </a:extLst>
              </p:cNvPr>
              <p:cNvSpPr/>
              <p:nvPr/>
            </p:nvSpPr>
            <p:spPr>
              <a:xfrm>
                <a:off x="4878231" y="4669463"/>
                <a:ext cx="1224136" cy="665558"/>
              </a:xfrm>
              <a:prstGeom prst="roundRect">
                <a:avLst/>
              </a:prstGeom>
              <a:solidFill>
                <a:srgbClr val="FFFF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algn="ctr"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fr-FR" sz="14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400" b="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1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sz="1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" name="Rectangle : coins arrondis 16">
                <a:extLst>
                  <a:ext uri="{FF2B5EF4-FFF2-40B4-BE49-F238E27FC236}">
                    <a16:creationId xmlns:a16="http://schemas.microsoft.com/office/drawing/2014/main" id="{DFF962F4-FE3E-3715-A815-9C0075558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231" y="4669463"/>
                <a:ext cx="1224136" cy="66555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 : coins arrondis 17">
                <a:extLst>
                  <a:ext uri="{FF2B5EF4-FFF2-40B4-BE49-F238E27FC236}">
                    <a16:creationId xmlns:a16="http://schemas.microsoft.com/office/drawing/2014/main" id="{3E0560A0-8FDD-888B-9E99-2BF9D43C0E63}"/>
                  </a:ext>
                </a:extLst>
              </p:cNvPr>
              <p:cNvSpPr/>
              <p:nvPr/>
            </p:nvSpPr>
            <p:spPr>
              <a:xfrm>
                <a:off x="709671" y="4669463"/>
                <a:ext cx="1224136" cy="665558"/>
              </a:xfrm>
              <a:prstGeom prst="roundRect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algn="ctr"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</m:oMath>
                  </m:oMathPara>
                </a14:m>
                <a:endParaRPr lang="fr-FR" sz="1400" b="0" i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 : coins arrondis 17">
                <a:extLst>
                  <a:ext uri="{FF2B5EF4-FFF2-40B4-BE49-F238E27FC236}">
                    <a16:creationId xmlns:a16="http://schemas.microsoft.com/office/drawing/2014/main" id="{3E0560A0-8FDD-888B-9E99-2BF9D43C0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71" y="4669463"/>
                <a:ext cx="1224136" cy="66555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 : en arc 56">
            <a:extLst>
              <a:ext uri="{FF2B5EF4-FFF2-40B4-BE49-F238E27FC236}">
                <a16:creationId xmlns:a16="http://schemas.microsoft.com/office/drawing/2014/main" id="{0BA40879-5B1D-6182-68E7-3131CBE2D92D}"/>
              </a:ext>
            </a:extLst>
          </p:cNvPr>
          <p:cNvCxnSpPr>
            <a:cxnSpLocks/>
            <a:stCxn id="11" idx="0"/>
            <a:endCxn id="9" idx="0"/>
          </p:cNvCxnSpPr>
          <p:nvPr/>
        </p:nvCxnSpPr>
        <p:spPr>
          <a:xfrm rot="5400000" flipH="1" flipV="1">
            <a:off x="2345923" y="3645279"/>
            <a:ext cx="12700" cy="2048368"/>
          </a:xfrm>
          <a:prstGeom prst="curvedConnector3">
            <a:avLst>
              <a:gd name="adj1" fmla="val 1800000"/>
            </a:avLst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rc 65">
            <a:extLst>
              <a:ext uri="{FF2B5EF4-FFF2-40B4-BE49-F238E27FC236}">
                <a16:creationId xmlns:a16="http://schemas.microsoft.com/office/drawing/2014/main" id="{DDA5C267-0E47-1205-3EA2-F3D71862E45D}"/>
              </a:ext>
            </a:extLst>
          </p:cNvPr>
          <p:cNvCxnSpPr>
            <a:cxnSpLocks/>
            <a:stCxn id="9" idx="0"/>
            <a:endCxn id="10" idx="0"/>
          </p:cNvCxnSpPr>
          <p:nvPr/>
        </p:nvCxnSpPr>
        <p:spPr>
          <a:xfrm rot="5400000" flipH="1" flipV="1">
            <a:off x="4430203" y="3609367"/>
            <a:ext cx="12700" cy="2120192"/>
          </a:xfrm>
          <a:prstGeom prst="curvedConnector3">
            <a:avLst>
              <a:gd name="adj1" fmla="val 1800000"/>
            </a:avLst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0">
            <a:extLst>
              <a:ext uri="{FF2B5EF4-FFF2-40B4-BE49-F238E27FC236}">
                <a16:creationId xmlns:a16="http://schemas.microsoft.com/office/drawing/2014/main" id="{FFE8B2D6-7A92-068C-0C72-9BF6CDB85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264" y="4311447"/>
            <a:ext cx="2558107" cy="402588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CFA8031C-C058-9CF6-3BCB-586CBFA77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4432" y="5050610"/>
            <a:ext cx="711479" cy="3140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B02687-89EA-EB1C-3342-BCB95D99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40" y="1579975"/>
            <a:ext cx="3706808" cy="26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86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1604735"/>
          </a:xfrm>
        </p:spPr>
        <p:txBody>
          <a:bodyPr/>
          <a:lstStyle/>
          <a:p>
            <a:pPr algn="ctr"/>
            <a:r>
              <a:rPr lang="en-US" b="1" i="0" dirty="0">
                <a:effectLst/>
                <a:latin typeface="Söhne"/>
              </a:rPr>
              <a:t> Introduction</a:t>
            </a:r>
            <a:br>
              <a:rPr lang="de-DE" dirty="0"/>
            </a:br>
            <a:br>
              <a:rPr lang="en-US" b="1" i="0" dirty="0">
                <a:effectLst/>
                <a:latin typeface="Söhne"/>
              </a:rPr>
            </a:br>
            <a:br>
              <a:rPr lang="en-US" b="0" i="0" dirty="0">
                <a:effectLst/>
                <a:latin typeface="Söhne"/>
              </a:rPr>
            </a:b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F6A99EA2-CBF3-4CA8-A75B-8BFA67601C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556792"/>
            <a:ext cx="11090410" cy="319055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fr-FR" sz="2000" b="1" i="0" dirty="0">
                <a:effectLst/>
                <a:latin typeface="Söhne"/>
              </a:rPr>
              <a:t>Model </a:t>
            </a:r>
            <a:r>
              <a:rPr lang="fr-FR" sz="2000" b="1" i="0" dirty="0" err="1">
                <a:effectLst/>
                <a:latin typeface="Söhne"/>
              </a:rPr>
              <a:t>Selection</a:t>
            </a:r>
            <a:r>
              <a:rPr lang="fr-FR" sz="2000" b="0" i="0" dirty="0">
                <a:effectLst/>
                <a:latin typeface="Söhne"/>
              </a:rPr>
              <a:t>: </a:t>
            </a:r>
            <a:r>
              <a:rPr lang="fr-FR" sz="1800" dirty="0" err="1">
                <a:solidFill>
                  <a:schemeClr val="tx1"/>
                </a:solidFill>
              </a:rPr>
              <a:t>Identify</a:t>
            </a:r>
            <a:r>
              <a:rPr lang="fr-FR" sz="1800" dirty="0">
                <a:solidFill>
                  <a:schemeClr val="tx1"/>
                </a:solidFill>
              </a:rPr>
              <a:t> an effective Quantum </a:t>
            </a:r>
            <a:r>
              <a:rPr lang="fr-FR" sz="1800" dirty="0" err="1">
                <a:solidFill>
                  <a:schemeClr val="tx1"/>
                </a:solidFill>
              </a:rPr>
              <a:t>learning</a:t>
            </a:r>
            <a:r>
              <a:rPr lang="fr-FR" sz="1800" dirty="0">
                <a:solidFill>
                  <a:schemeClr val="tx1"/>
                </a:solidFill>
              </a:rPr>
              <a:t> model; architectures </a:t>
            </a:r>
            <a:r>
              <a:rPr lang="fr-FR" sz="1800" dirty="0" err="1">
                <a:solidFill>
                  <a:schemeClr val="tx1"/>
                </a:solidFill>
              </a:rPr>
              <a:t>demonstrating</a:t>
            </a:r>
            <a:r>
              <a:rPr lang="fr-FR" sz="1800" dirty="0">
                <a:solidFill>
                  <a:schemeClr val="tx1"/>
                </a:solidFill>
              </a:rPr>
              <a:t> quantum </a:t>
            </a:r>
            <a:r>
              <a:rPr lang="fr-FR" sz="1800" dirty="0" err="1">
                <a:solidFill>
                  <a:schemeClr val="tx1"/>
                </a:solidFill>
              </a:rPr>
              <a:t>advantage</a:t>
            </a:r>
            <a:r>
              <a:rPr lang="fr-FR" sz="1800" dirty="0">
                <a:solidFill>
                  <a:schemeClr val="tx1"/>
                </a:solidFill>
              </a:rPr>
              <a:t> in </a:t>
            </a:r>
            <a:r>
              <a:rPr lang="fr-FR" sz="1800" dirty="0" err="1">
                <a:solidFill>
                  <a:schemeClr val="tx1"/>
                </a:solidFill>
              </a:rPr>
              <a:t>prediction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tasks</a:t>
            </a:r>
            <a:r>
              <a:rPr lang="fr-FR" sz="1800" dirty="0">
                <a:solidFill>
                  <a:schemeClr val="tx1"/>
                </a:solidFill>
              </a:rPr>
              <a:t> 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i="0" dirty="0" err="1">
                <a:effectLst/>
                <a:latin typeface="Söhne"/>
              </a:rPr>
              <a:t>Dataset</a:t>
            </a:r>
            <a:r>
              <a:rPr lang="fr-FR" sz="2000" b="1" i="0" dirty="0">
                <a:effectLst/>
                <a:latin typeface="Söhne"/>
              </a:rPr>
              <a:t> </a:t>
            </a:r>
            <a:r>
              <a:rPr lang="fr-FR" sz="2000" b="1" i="0" dirty="0" err="1">
                <a:effectLst/>
                <a:latin typeface="Söhne"/>
              </a:rPr>
              <a:t>Generation</a:t>
            </a:r>
            <a:r>
              <a:rPr lang="fr-FR" sz="2000" b="0" i="0" dirty="0">
                <a:effectLst/>
                <a:latin typeface="Söhne"/>
              </a:rPr>
              <a:t>: </a:t>
            </a:r>
            <a:r>
              <a:rPr lang="fr-FR" sz="1800" dirty="0" err="1">
                <a:solidFill>
                  <a:schemeClr val="tx1"/>
                </a:solidFill>
              </a:rPr>
              <a:t>Employ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classical</a:t>
            </a:r>
            <a:r>
              <a:rPr lang="fr-FR" sz="1800" dirty="0">
                <a:solidFill>
                  <a:schemeClr val="tx1"/>
                </a:solidFill>
              </a:rPr>
              <a:t> PDE </a:t>
            </a:r>
            <a:r>
              <a:rPr lang="fr-FR" sz="1800" dirty="0" err="1">
                <a:solidFill>
                  <a:schemeClr val="tx1"/>
                </a:solidFill>
              </a:rPr>
              <a:t>solvers</a:t>
            </a:r>
            <a:r>
              <a:rPr lang="fr-FR" sz="1800" dirty="0">
                <a:solidFill>
                  <a:schemeClr val="tx1"/>
                </a:solidFill>
              </a:rPr>
              <a:t> to </a:t>
            </a:r>
            <a:r>
              <a:rPr lang="fr-FR" sz="1800" dirty="0" err="1">
                <a:solidFill>
                  <a:schemeClr val="tx1"/>
                </a:solidFill>
              </a:rPr>
              <a:t>generate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datasets</a:t>
            </a:r>
            <a:r>
              <a:rPr lang="fr-FR" sz="1800" dirty="0">
                <a:solidFill>
                  <a:schemeClr val="tx1"/>
                </a:solidFill>
              </a:rPr>
              <a:t> for training, </a:t>
            </a:r>
            <a:r>
              <a:rPr lang="fr-FR" sz="1800" dirty="0" err="1">
                <a:solidFill>
                  <a:schemeClr val="tx1"/>
                </a:solidFill>
              </a:rPr>
              <a:t>validating</a:t>
            </a:r>
            <a:r>
              <a:rPr lang="fr-FR" sz="1800" dirty="0">
                <a:solidFill>
                  <a:schemeClr val="tx1"/>
                </a:solidFill>
              </a:rPr>
              <a:t> and </a:t>
            </a:r>
            <a:r>
              <a:rPr lang="fr-FR" sz="1800" dirty="0" err="1">
                <a:solidFill>
                  <a:schemeClr val="tx1"/>
                </a:solidFill>
              </a:rPr>
              <a:t>testing</a:t>
            </a:r>
            <a:r>
              <a:rPr lang="fr-FR" sz="1800" dirty="0">
                <a:solidFill>
                  <a:schemeClr val="tx1"/>
                </a:solidFill>
              </a:rPr>
              <a:t> the model.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i="0" dirty="0">
                <a:effectLst/>
                <a:latin typeface="Söhne"/>
              </a:rPr>
              <a:t>Benchmarking</a:t>
            </a:r>
            <a:r>
              <a:rPr lang="fr-FR" sz="2000" b="0" i="0" dirty="0">
                <a:effectLst/>
                <a:latin typeface="Söhne"/>
              </a:rPr>
              <a:t>: </a:t>
            </a:r>
            <a:r>
              <a:rPr lang="fr-FR" sz="1800" dirty="0">
                <a:solidFill>
                  <a:schemeClr val="tx1"/>
                </a:solidFill>
              </a:rPr>
              <a:t>Compare quantum </a:t>
            </a:r>
            <a:r>
              <a:rPr lang="fr-FR" sz="1800" dirty="0" err="1">
                <a:solidFill>
                  <a:schemeClr val="tx1"/>
                </a:solidFill>
              </a:rPr>
              <a:t>model’s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prerformance</a:t>
            </a:r>
            <a:r>
              <a:rPr lang="fr-FR" sz="1800" dirty="0">
                <a:solidFill>
                  <a:schemeClr val="tx1"/>
                </a:solidFill>
              </a:rPr>
              <a:t> to </a:t>
            </a:r>
            <a:r>
              <a:rPr lang="fr-FR" sz="1800" dirty="0" err="1">
                <a:solidFill>
                  <a:schemeClr val="tx1"/>
                </a:solidFill>
              </a:rPr>
              <a:t>classical</a:t>
            </a:r>
            <a:r>
              <a:rPr lang="fr-FR" sz="1800" dirty="0">
                <a:solidFill>
                  <a:schemeClr val="tx1"/>
                </a:solidFill>
              </a:rPr>
              <a:t> ML and PDE solutions </a:t>
            </a:r>
            <a:r>
              <a:rPr lang="fr-FR" sz="1800" dirty="0" err="1">
                <a:solidFill>
                  <a:schemeClr val="tx1"/>
                </a:solidFill>
              </a:rPr>
              <a:t>existing</a:t>
            </a:r>
            <a:r>
              <a:rPr lang="fr-FR" sz="1800" dirty="0">
                <a:solidFill>
                  <a:schemeClr val="tx1"/>
                </a:solidFill>
              </a:rPr>
              <a:t> solutions; </a:t>
            </a:r>
            <a:r>
              <a:rPr lang="fr-FR" sz="1800" dirty="0" err="1">
                <a:solidFill>
                  <a:schemeClr val="tx1"/>
                </a:solidFill>
              </a:rPr>
              <a:t>assess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accuracy</a:t>
            </a:r>
            <a:r>
              <a:rPr lang="fr-FR" sz="1800" dirty="0">
                <a:solidFill>
                  <a:schemeClr val="tx1"/>
                </a:solidFill>
              </a:rPr>
              <a:t>, </a:t>
            </a:r>
            <a:r>
              <a:rPr lang="fr-FR" sz="1800" dirty="0" err="1">
                <a:solidFill>
                  <a:schemeClr val="tx1"/>
                </a:solidFill>
              </a:rPr>
              <a:t>computational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efficiency</a:t>
            </a:r>
            <a:r>
              <a:rPr lang="fr-FR" sz="1800" dirty="0">
                <a:solidFill>
                  <a:schemeClr val="tx1"/>
                </a:solidFill>
              </a:rPr>
              <a:t>, and </a:t>
            </a:r>
            <a:r>
              <a:rPr lang="fr-FR" sz="1800" dirty="0" err="1">
                <a:solidFill>
                  <a:schemeClr val="tx1"/>
                </a:solidFill>
              </a:rPr>
              <a:t>scalability</a:t>
            </a:r>
            <a:r>
              <a:rPr lang="fr-FR" sz="1800" dirty="0">
                <a:solidFill>
                  <a:schemeClr val="tx1"/>
                </a:solidFill>
              </a:rPr>
              <a:t>.</a:t>
            </a:r>
          </a:p>
          <a:p>
            <a:pPr lvl="2"/>
            <a:endParaRPr lang="en-US" sz="1800" dirty="0"/>
          </a:p>
          <a:p>
            <a:pPr lvl="2"/>
            <a:endParaRPr lang="en-US" dirty="0"/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C75FE03D-2E27-4D38-CCCB-69D4141B769B}"/>
              </a:ext>
            </a:extLst>
          </p:cNvPr>
          <p:cNvSpPr txBox="1">
            <a:spLocks/>
          </p:cNvSpPr>
          <p:nvPr/>
        </p:nvSpPr>
        <p:spPr bwMode="gray">
          <a:xfrm>
            <a:off x="623392" y="778321"/>
            <a:ext cx="11233150" cy="31893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Quantum Computing </a:t>
            </a:r>
            <a:r>
              <a:rPr lang="de-DE" dirty="0" err="1"/>
              <a:t>for</a:t>
            </a:r>
            <a:r>
              <a:rPr lang="de-DE" dirty="0"/>
              <a:t> Material Simulation</a:t>
            </a:r>
          </a:p>
        </p:txBody>
      </p:sp>
    </p:spTree>
    <p:extLst>
      <p:ext uri="{BB962C8B-B14F-4D97-AF65-F5344CB8AC3E}">
        <p14:creationId xmlns:p14="http://schemas.microsoft.com/office/powerpoint/2010/main" val="83695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47" y="332656"/>
            <a:ext cx="11233150" cy="1604735"/>
          </a:xfrm>
        </p:spPr>
        <p:txBody>
          <a:bodyPr/>
          <a:lstStyle/>
          <a:p>
            <a:pPr algn="ctr"/>
            <a:r>
              <a:rPr lang="en-US" b="1" i="0" dirty="0">
                <a:effectLst/>
                <a:latin typeface="Söhne"/>
              </a:rPr>
              <a:t> My contribution</a:t>
            </a:r>
            <a:br>
              <a:rPr lang="de-DE" dirty="0"/>
            </a:br>
            <a:br>
              <a:rPr lang="en-US" b="1" i="0" dirty="0">
                <a:effectLst/>
                <a:latin typeface="Söhne"/>
              </a:rPr>
            </a:br>
            <a:br>
              <a:rPr lang="en-US" b="0" i="0" dirty="0">
                <a:effectLst/>
                <a:latin typeface="Söhne"/>
              </a:rPr>
            </a:b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F6A99EA2-CBF3-4CA8-A75B-8BFA67601C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8447" y="1479987"/>
            <a:ext cx="11090410" cy="316336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endParaRPr lang="fr-FR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 err="1">
                <a:latin typeface="Söhne"/>
              </a:rPr>
              <a:t>Reproduce</a:t>
            </a:r>
            <a:r>
              <a:rPr lang="fr-FR" sz="2000" b="1" dirty="0">
                <a:latin typeface="Söhne"/>
              </a:rPr>
              <a:t> :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the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same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input-output Relationship of Re-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uploading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quantum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learning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models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for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regression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task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using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 Neural Network and Fourier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Series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model.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 err="1">
                <a:latin typeface="Söhne"/>
              </a:rPr>
              <a:t>Evaluate</a:t>
            </a:r>
            <a:r>
              <a:rPr lang="fr-FR" sz="2000" b="1" dirty="0">
                <a:latin typeface="Söhne"/>
              </a:rPr>
              <a:t> :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the Neural Network  performance and compare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it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to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different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benchmarks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 err="1">
                <a:latin typeface="Söhne"/>
              </a:rPr>
              <a:t>Assess</a:t>
            </a:r>
            <a:r>
              <a:rPr lang="fr-FR" sz="2000" b="1" dirty="0">
                <a:latin typeface="Söhne"/>
              </a:rPr>
              <a:t> : 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a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potential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Quantum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Advantage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to use Quantum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learning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 model for </a:t>
            </a:r>
            <a:r>
              <a:rPr lang="fr-FR" sz="2000" b="1" dirty="0" err="1">
                <a:solidFill>
                  <a:schemeClr val="tx1"/>
                </a:solidFill>
                <a:latin typeface="Söhne"/>
              </a:rPr>
              <a:t>regression</a:t>
            </a:r>
            <a:r>
              <a:rPr lang="fr-FR" sz="2000" b="1" dirty="0">
                <a:solidFill>
                  <a:schemeClr val="tx1"/>
                </a:solidFill>
                <a:latin typeface="Söhne"/>
              </a:rPr>
              <a:t>.</a:t>
            </a:r>
            <a:endParaRPr lang="fr-FR" sz="1800" dirty="0">
              <a:solidFill>
                <a:schemeClr val="tx1"/>
              </a:solidFill>
            </a:endParaRPr>
          </a:p>
          <a:p>
            <a:pPr lvl="2"/>
            <a:endParaRPr lang="en-US" sz="1800" dirty="0"/>
          </a:p>
          <a:p>
            <a:pPr lvl="2"/>
            <a:endParaRPr lang="en-US" dirty="0"/>
          </a:p>
        </p:txBody>
      </p:sp>
      <p:sp>
        <p:nvSpPr>
          <p:cNvPr id="2" name="Textplatzhalter 14">
            <a:extLst>
              <a:ext uri="{FF2B5EF4-FFF2-40B4-BE49-F238E27FC236}">
                <a16:creationId xmlns:a16="http://schemas.microsoft.com/office/drawing/2014/main" id="{8C310816-91EB-B4EA-FAE7-D794E0BA305B}"/>
              </a:ext>
            </a:extLst>
          </p:cNvPr>
          <p:cNvSpPr txBox="1">
            <a:spLocks/>
          </p:cNvSpPr>
          <p:nvPr/>
        </p:nvSpPr>
        <p:spPr bwMode="gray">
          <a:xfrm>
            <a:off x="623392" y="778321"/>
            <a:ext cx="11233150" cy="31893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 err="1"/>
              <a:t>Reproduce</a:t>
            </a:r>
            <a:r>
              <a:rPr lang="de-DE" sz="2000" dirty="0"/>
              <a:t> and </a:t>
            </a:r>
            <a:r>
              <a:rPr lang="de-DE" sz="2000" dirty="0" err="1"/>
              <a:t>evaluate</a:t>
            </a:r>
            <a:r>
              <a:rPr lang="de-DE" sz="2000" dirty="0"/>
              <a:t> </a:t>
            </a:r>
            <a:r>
              <a:rPr lang="de-DE" sz="2000" dirty="0" err="1"/>
              <a:t>results</a:t>
            </a:r>
            <a:r>
              <a:rPr lang="de-DE" sz="2000" dirty="0"/>
              <a:t> on a Toy Case :  </a:t>
            </a:r>
            <a:r>
              <a:rPr lang="de-DE" dirty="0"/>
              <a:t>T</a:t>
            </a:r>
            <a:r>
              <a:rPr lang="de-DE" sz="2000" dirty="0"/>
              <a:t>he California Housing </a:t>
            </a:r>
            <a:r>
              <a:rPr lang="de-DE" sz="2000" dirty="0" err="1"/>
              <a:t>DataSet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82105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2011000"/>
          </a:xfrm>
        </p:spPr>
        <p:txBody>
          <a:bodyPr/>
          <a:lstStyle/>
          <a:p>
            <a:pPr algn="ctr"/>
            <a:r>
              <a:rPr lang="en-US" b="1" dirty="0">
                <a:latin typeface="Söhne"/>
              </a:rPr>
              <a:t>B</a:t>
            </a:r>
            <a:r>
              <a:rPr lang="en-US" b="1" i="0" dirty="0">
                <a:effectLst/>
                <a:latin typeface="Söhne"/>
              </a:rPr>
              <a:t>. State of the Art:</a:t>
            </a:r>
            <a:br>
              <a:rPr lang="en-US" b="1" i="0" dirty="0">
                <a:effectLst/>
                <a:latin typeface="Söhne"/>
              </a:rPr>
            </a:br>
            <a:br>
              <a:rPr lang="de-DE" dirty="0"/>
            </a:br>
            <a:br>
              <a:rPr lang="en-US" b="1" i="0" dirty="0">
                <a:effectLst/>
                <a:latin typeface="Söhne"/>
              </a:rPr>
            </a:br>
            <a:br>
              <a:rPr lang="en-US" b="0" i="0" dirty="0">
                <a:effectLst/>
                <a:latin typeface="Söhne"/>
              </a:rPr>
            </a:br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175E41B-8D90-4B9C-AA0C-02FF09B53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dirty="0"/>
              <a:t>Review </a:t>
            </a:r>
            <a:r>
              <a:rPr lang="en-US" dirty="0"/>
              <a:t>of</a:t>
            </a:r>
            <a:r>
              <a:rPr lang="de-DE" dirty="0"/>
              <a:t> relevant </a:t>
            </a:r>
            <a:r>
              <a:rPr lang="en-US" dirty="0"/>
              <a:t>literature</a:t>
            </a:r>
            <a:r>
              <a:rPr lang="de-DE" dirty="0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F6A99EA2-CBF3-4CA8-A75B-8BFA67601C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165" y="1401088"/>
            <a:ext cx="11090410" cy="4093428"/>
          </a:xfrm>
        </p:spPr>
        <p:txBody>
          <a:bodyPr/>
          <a:lstStyle/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Farhi, E., &amp; Neven, H. (2018). Classification with Quantum Neural Networks on Near Term Processors.</a:t>
            </a:r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 err="1"/>
              <a:t>Schuld</a:t>
            </a:r>
            <a:r>
              <a:rPr lang="en-US" dirty="0"/>
              <a:t>, M., </a:t>
            </a:r>
            <a:r>
              <a:rPr lang="en-US" dirty="0" err="1"/>
              <a:t>Sweke</a:t>
            </a:r>
            <a:r>
              <a:rPr lang="en-US" dirty="0"/>
              <a:t>, R., &amp; Meyer, J. J. (2020). The effect of data encoding on the expressive power of variational quantum machine learning models.</a:t>
            </a:r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 err="1"/>
              <a:t>Schuld</a:t>
            </a:r>
            <a:r>
              <a:rPr lang="en-US" dirty="0"/>
              <a:t>, M. (2021). Supervised quantum machine learning models are kernel methods.</a:t>
            </a:r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 err="1"/>
              <a:t>Jerbi</a:t>
            </a:r>
            <a:r>
              <a:rPr lang="en-US" dirty="0"/>
              <a:t>, S., </a:t>
            </a:r>
            <a:r>
              <a:rPr lang="en-US" dirty="0" err="1"/>
              <a:t>Fiderer</a:t>
            </a:r>
            <a:r>
              <a:rPr lang="en-US" dirty="0"/>
              <a:t>, L. J., </a:t>
            </a:r>
            <a:r>
              <a:rPr lang="en-US" dirty="0" err="1"/>
              <a:t>Nautrup</a:t>
            </a:r>
            <a:r>
              <a:rPr lang="en-US" dirty="0"/>
              <a:t>, H. P., Kübler, J. M., </a:t>
            </a:r>
            <a:r>
              <a:rPr lang="en-US" dirty="0" err="1"/>
              <a:t>Briegel</a:t>
            </a:r>
            <a:r>
              <a:rPr lang="en-US" dirty="0"/>
              <a:t>, H. J., &amp; </a:t>
            </a:r>
            <a:r>
              <a:rPr lang="en-US" dirty="0" err="1"/>
              <a:t>Dunjko</a:t>
            </a:r>
            <a:r>
              <a:rPr lang="en-US" dirty="0"/>
              <a:t>, V. (2021). Quantum machine learning beyond kernel methods.</a:t>
            </a:r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Ali, M., &amp; Kabel, M. (2022). A Performance Study of Variational Quantum Algorithms for Solving the Poisson Equation on a Quantum Computer.</a:t>
            </a:r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 err="1"/>
              <a:t>Kordzanganeh</a:t>
            </a:r>
            <a:r>
              <a:rPr lang="en-US" dirty="0"/>
              <a:t>, M., </a:t>
            </a:r>
            <a:r>
              <a:rPr lang="en-US" dirty="0" err="1"/>
              <a:t>Sekatski</a:t>
            </a:r>
            <a:r>
              <a:rPr lang="en-US" dirty="0"/>
              <a:t>, P., </a:t>
            </a:r>
            <a:r>
              <a:rPr lang="en-US" dirty="0" err="1"/>
              <a:t>Fedichkin</a:t>
            </a:r>
            <a:r>
              <a:rPr lang="en-US" dirty="0"/>
              <a:t>, L., &amp; Melnikov, A. (2022). An exponentially-growing family of universal quantum circuits.</a:t>
            </a:r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Schreiber, F. J., </a:t>
            </a:r>
            <a:r>
              <a:rPr lang="en-US" dirty="0" err="1"/>
              <a:t>Eisert</a:t>
            </a:r>
            <a:r>
              <a:rPr lang="en-US" dirty="0"/>
              <a:t>, J., &amp; Meyer, J. J. (2022). Classical surrogates for quantum learning models.</a:t>
            </a:r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Shin, S., Teo, Y. S., &amp; Jeong, H. (2023). Exponential data encoding for quantum supervised learning.</a:t>
            </a:r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Bowles, J., Wright, V. J., Farkas, M., </a:t>
            </a:r>
            <a:r>
              <a:rPr lang="en-US" dirty="0" err="1"/>
              <a:t>Killoran</a:t>
            </a:r>
            <a:r>
              <a:rPr lang="en-US" dirty="0"/>
              <a:t>, N., &amp; </a:t>
            </a:r>
            <a:r>
              <a:rPr lang="en-US" dirty="0" err="1"/>
              <a:t>Schuld</a:t>
            </a:r>
            <a:r>
              <a:rPr lang="en-US" dirty="0"/>
              <a:t>, M. (2023). Contextuality and inductive bias in quantum machine learning.</a:t>
            </a:r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 err="1"/>
              <a:t>Umeano</a:t>
            </a:r>
            <a:r>
              <a:rPr lang="en-US" dirty="0"/>
              <a:t>, C., Paine, A. E., Elfving, V. E., &amp; </a:t>
            </a:r>
            <a:r>
              <a:rPr lang="en-US" dirty="0" err="1"/>
              <a:t>Kyriienko</a:t>
            </a:r>
            <a:r>
              <a:rPr lang="en-US" dirty="0"/>
              <a:t>, O. (2023). What can we learn from quantum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208977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1604735"/>
          </a:xfrm>
        </p:spPr>
        <p:txBody>
          <a:bodyPr/>
          <a:lstStyle/>
          <a:p>
            <a:pPr algn="ctr"/>
            <a:r>
              <a:rPr lang="en-US" b="1" i="0" dirty="0">
                <a:effectLst/>
                <a:latin typeface="Söhne"/>
              </a:rPr>
              <a:t>Machine learning </a:t>
            </a:r>
            <a:br>
              <a:rPr lang="de-DE" dirty="0"/>
            </a:br>
            <a:br>
              <a:rPr lang="en-US" b="1" i="0" dirty="0">
                <a:effectLst/>
                <a:latin typeface="Söhne"/>
              </a:rPr>
            </a:br>
            <a:br>
              <a:rPr lang="en-US" b="0" i="0" dirty="0">
                <a:effectLst/>
                <a:latin typeface="Söhne"/>
              </a:rPr>
            </a:br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175E41B-8D90-4B9C-AA0C-02FF09B53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820760"/>
            <a:ext cx="11233150" cy="318933"/>
          </a:xfrm>
        </p:spPr>
        <p:txBody>
          <a:bodyPr/>
          <a:lstStyle/>
          <a:p>
            <a:pPr algn="ctr"/>
            <a:r>
              <a:rPr lang="en-US" dirty="0"/>
              <a:t>How does it work and what is it used for ?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231E417-BC75-FD8A-5240-6DBDCF842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735" y="1142447"/>
            <a:ext cx="4651320" cy="210476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F80D9DB-EE9B-7DD7-9DC0-50B19B16BF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68008" y="4553359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663FB2-A9FA-8FA5-8A60-CEA3E6201D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" t="4838" r="3809" b="6250"/>
          <a:stretch/>
        </p:blipFill>
        <p:spPr>
          <a:xfrm>
            <a:off x="9101910" y="4437472"/>
            <a:ext cx="2465505" cy="16934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559AC0-0DDB-90EB-139B-8BE966B48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470476"/>
            <a:ext cx="4824251" cy="9099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D750F3-48BE-1872-0745-CF0D08C16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9227" y="4967609"/>
            <a:ext cx="1731533" cy="6237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692BC7-4127-0A46-46D3-745EB089E3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4028"/>
          <a:stretch/>
        </p:blipFill>
        <p:spPr>
          <a:xfrm>
            <a:off x="242989" y="4183454"/>
            <a:ext cx="5694203" cy="1284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0F7290-8E1A-E264-61BF-883CE980EA3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199"/>
          <a:stretch/>
        </p:blipFill>
        <p:spPr>
          <a:xfrm>
            <a:off x="306537" y="1686259"/>
            <a:ext cx="6667500" cy="96724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15418E-2581-5827-D0CC-96D74B342992}"/>
              </a:ext>
            </a:extLst>
          </p:cNvPr>
          <p:cNvSpPr/>
          <p:nvPr/>
        </p:nvSpPr>
        <p:spPr>
          <a:xfrm>
            <a:off x="2496140" y="3861600"/>
            <a:ext cx="1008112" cy="23692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92005C-3BFC-18AD-D4AA-B01552916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537" y="2960889"/>
            <a:ext cx="1819275" cy="10191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29D04D-B92E-4504-BCA1-BD02EBA94F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3592" y="3442077"/>
            <a:ext cx="1628775" cy="85725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BE4C06F-D3B6-FEC2-1CED-27752F14A96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647"/>
          <a:stretch/>
        </p:blipFill>
        <p:spPr>
          <a:xfrm>
            <a:off x="6528048" y="6221574"/>
            <a:ext cx="3468042" cy="3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24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1604735"/>
          </a:xfrm>
        </p:spPr>
        <p:txBody>
          <a:bodyPr/>
          <a:lstStyle/>
          <a:p>
            <a:pPr algn="ctr"/>
            <a:r>
              <a:rPr lang="en-US" b="1" i="0" dirty="0">
                <a:effectLst/>
                <a:latin typeface="Söhne"/>
              </a:rPr>
              <a:t>Machine learning </a:t>
            </a:r>
            <a:br>
              <a:rPr lang="de-DE" dirty="0"/>
            </a:br>
            <a:br>
              <a:rPr lang="en-US" b="1" i="0" dirty="0">
                <a:effectLst/>
                <a:latin typeface="Söhne"/>
              </a:rPr>
            </a:br>
            <a:br>
              <a:rPr lang="en-US" b="0" i="0" dirty="0">
                <a:effectLst/>
                <a:latin typeface="Söhne"/>
              </a:rPr>
            </a:br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175E41B-8D90-4B9C-AA0C-02FF09B53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820760"/>
            <a:ext cx="11233150" cy="318933"/>
          </a:xfrm>
        </p:spPr>
        <p:txBody>
          <a:bodyPr/>
          <a:lstStyle/>
          <a:p>
            <a:pPr algn="ctr"/>
            <a:r>
              <a:rPr lang="en-US" dirty="0"/>
              <a:t>Neural Networks and Convolutional Neural Networks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F80D9DB-EE9B-7DD7-9DC0-50B19B16BF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68008" y="4553359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9" name="Image 74">
            <a:extLst>
              <a:ext uri="{FF2B5EF4-FFF2-40B4-BE49-F238E27FC236}">
                <a16:creationId xmlns:a16="http://schemas.microsoft.com/office/drawing/2014/main" id="{AEE31B2C-066B-C67F-FDB1-8A9157432E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1"/>
          <a:stretch/>
        </p:blipFill>
        <p:spPr>
          <a:xfrm>
            <a:off x="473590" y="1362011"/>
            <a:ext cx="3372023" cy="1972444"/>
          </a:xfrm>
          <a:prstGeom prst="rect">
            <a:avLst/>
          </a:prstGeom>
        </p:spPr>
      </p:pic>
      <p:pic>
        <p:nvPicPr>
          <p:cNvPr id="20" name="Image 86">
            <a:extLst>
              <a:ext uri="{FF2B5EF4-FFF2-40B4-BE49-F238E27FC236}">
                <a16:creationId xmlns:a16="http://schemas.microsoft.com/office/drawing/2014/main" id="{C4EDAC99-6297-6F2C-A0E7-68118250C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405" y="2446724"/>
            <a:ext cx="2332984" cy="588801"/>
          </a:xfrm>
          <a:prstGeom prst="rect">
            <a:avLst/>
          </a:prstGeom>
        </p:spPr>
      </p:pic>
      <p:pic>
        <p:nvPicPr>
          <p:cNvPr id="21" name="Image 88">
            <a:extLst>
              <a:ext uri="{FF2B5EF4-FFF2-40B4-BE49-F238E27FC236}">
                <a16:creationId xmlns:a16="http://schemas.microsoft.com/office/drawing/2014/main" id="{4FA86887-26B9-6101-65B1-026864987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216" y="3197494"/>
            <a:ext cx="1835244" cy="285765"/>
          </a:xfrm>
          <a:prstGeom prst="rect">
            <a:avLst/>
          </a:prstGeom>
        </p:spPr>
      </p:pic>
      <p:pic>
        <p:nvPicPr>
          <p:cNvPr id="22" name="Image 90">
            <a:extLst>
              <a:ext uri="{FF2B5EF4-FFF2-40B4-BE49-F238E27FC236}">
                <a16:creationId xmlns:a16="http://schemas.microsoft.com/office/drawing/2014/main" id="{1037C705-CF3B-FCCF-2B7A-1054A895F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9729" y="3183678"/>
            <a:ext cx="1911448" cy="292115"/>
          </a:xfrm>
          <a:prstGeom prst="rect">
            <a:avLst/>
          </a:prstGeom>
        </p:spPr>
      </p:pic>
      <p:pic>
        <p:nvPicPr>
          <p:cNvPr id="24" name="Image 82">
            <a:extLst>
              <a:ext uri="{FF2B5EF4-FFF2-40B4-BE49-F238E27FC236}">
                <a16:creationId xmlns:a16="http://schemas.microsoft.com/office/drawing/2014/main" id="{08C63679-2977-4D9E-B20B-5E6AA653A7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40" t="1565" r="4367"/>
          <a:stretch/>
        </p:blipFill>
        <p:spPr>
          <a:xfrm>
            <a:off x="51461" y="3489544"/>
            <a:ext cx="4703173" cy="2579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D2681-2EC1-8153-629A-E403EE3C68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0389" y="1139693"/>
            <a:ext cx="6755863" cy="2720703"/>
          </a:xfrm>
          <a:prstGeom prst="rect">
            <a:avLst/>
          </a:prstGeom>
        </p:spPr>
      </p:pic>
      <p:pic>
        <p:nvPicPr>
          <p:cNvPr id="10" name="Picture 9" descr="A diagram of a function&#10;&#10;Description automatically generated">
            <a:extLst>
              <a:ext uri="{FF2B5EF4-FFF2-40B4-BE49-F238E27FC236}">
                <a16:creationId xmlns:a16="http://schemas.microsoft.com/office/drawing/2014/main" id="{6EAD0930-5DC4-92A8-1DCB-0CA42BE483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5840" y="3874147"/>
            <a:ext cx="3240122" cy="1822569"/>
          </a:xfrm>
          <a:prstGeom prst="rect">
            <a:avLst/>
          </a:prstGeom>
        </p:spPr>
      </p:pic>
      <p:pic>
        <p:nvPicPr>
          <p:cNvPr id="12" name="Picture 11" descr="A close-up of a grid&#10;&#10;Description automatically generated">
            <a:extLst>
              <a:ext uri="{FF2B5EF4-FFF2-40B4-BE49-F238E27FC236}">
                <a16:creationId xmlns:a16="http://schemas.microsoft.com/office/drawing/2014/main" id="{3A991947-6816-956B-EB13-AF1DB86340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5962" y="4009208"/>
            <a:ext cx="2729047" cy="170909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3AE6B4-1E22-B530-1EA6-9EC4F7957A84}"/>
              </a:ext>
            </a:extLst>
          </p:cNvPr>
          <p:cNvSpPr/>
          <p:nvPr/>
        </p:nvSpPr>
        <p:spPr>
          <a:xfrm>
            <a:off x="119336" y="4913399"/>
            <a:ext cx="592507" cy="256539"/>
          </a:xfrm>
          <a:prstGeom prst="round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240EB9D-2563-CEB3-1EC5-F55B5982C8ED}"/>
              </a:ext>
            </a:extLst>
          </p:cNvPr>
          <p:cNvSpPr/>
          <p:nvPr/>
        </p:nvSpPr>
        <p:spPr>
          <a:xfrm>
            <a:off x="4063333" y="4937529"/>
            <a:ext cx="592507" cy="256539"/>
          </a:xfrm>
          <a:prstGeom prst="round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87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5939"/>
          </a:xfrm>
        </p:spPr>
        <p:txBody>
          <a:bodyPr/>
          <a:lstStyle/>
          <a:p>
            <a:pPr algn="ctr"/>
            <a:r>
              <a:rPr lang="fr-FR" b="1" dirty="0">
                <a:latin typeface="Söhne"/>
              </a:rPr>
              <a:t>Quantum </a:t>
            </a:r>
            <a:r>
              <a:rPr lang="fr-FR" b="1" dirty="0" err="1">
                <a:latin typeface="Söhne"/>
              </a:rPr>
              <a:t>Computing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3F35B2-4B13-4AA9-BABC-6AC2B3B16B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C7CAADB9-D22F-4C4A-817D-4BA687E4075B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4CA59-376F-45D4-9C95-C1723C684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 dirty="0"/>
              <a:t>© Fraunhofer ITWM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3DC97-5C7D-4704-8217-5EFA9C8E5B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7FEA90-835B-E4BE-72FF-2D3AD99249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20944" y="4599063"/>
            <a:ext cx="864096" cy="3600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00D577-4974-A77A-308B-3F9FEEA47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4" y="1428672"/>
            <a:ext cx="5373535" cy="43089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6FB06A0-C43E-8CA3-4A23-132403C90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040" y="1772816"/>
            <a:ext cx="4505718" cy="23539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067850-F0AF-CE5E-68B4-3D1EB1FBB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096" y="4219618"/>
            <a:ext cx="2678747" cy="14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731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raunhofer_Master_16-9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DEE5"/>
        </a:solidFill>
        <a:ln w="9525">
          <a:noFill/>
        </a:ln>
      </a:spPr>
      <a:bodyPr lIns="108000" tIns="108000" rIns="108000" bIns="108000" rtlCol="0" anchor="ctr"/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1960"/>
          </a:lnSpc>
          <a:buClr>
            <a:schemeClr val="accent1"/>
          </a:buClr>
          <a:defRPr sz="1400" dirty="0" err="1" smtClean="0"/>
        </a:defPPr>
      </a:lstStyle>
    </a:txDef>
  </a:objectDefaults>
  <a:extraClrSchemeLst/>
  <a:custClrLst>
    <a:custClr>
      <a:srgbClr val="179C7D"/>
    </a:custClr>
    <a:custClr>
      <a:srgbClr val="005B7F"/>
    </a:custClr>
    <a:custClr>
      <a:srgbClr val="A6BBC8"/>
    </a:custClr>
    <a:custClr>
      <a:srgbClr val="F58220"/>
    </a:custClr>
    <a:custClr>
      <a:srgbClr val="FFFFFF"/>
    </a:custClr>
    <a:custClr>
      <a:srgbClr val="337C99"/>
    </a:custClr>
    <a:custClr>
      <a:srgbClr val="669DB2"/>
    </a:custClr>
    <a:custClr>
      <a:srgbClr val="99BDCC"/>
    </a:custClr>
    <a:custClr>
      <a:srgbClr val="CCDEE5"/>
    </a:custClr>
    <a:custClr>
      <a:srgbClr val="E5EEF2"/>
    </a:custClr>
    <a:custClr>
      <a:srgbClr val="1C3F52"/>
    </a:custClr>
    <a:custClr>
      <a:srgbClr val="D3C7AE"/>
    </a:custClr>
    <a:custClr>
      <a:srgbClr val="008598"/>
    </a:custClr>
    <a:custClr>
      <a:srgbClr val="39C1CD"/>
    </a:custClr>
    <a:custClr>
      <a:srgbClr val="B2D235"/>
    </a:custClr>
    <a:custClr>
      <a:srgbClr val="FDB913"/>
    </a:custClr>
    <a:custClr>
      <a:srgbClr val="BB0056"/>
    </a:custClr>
    <a:custClr>
      <a:srgbClr val="7C154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3-ITWM_16-9-empfohlen.potx" id="{CFBADF4A-A209-4909-8834-46490551D236}" vid="{8C17DD75-A7A7-4069-A3CC-8F210DAFC3E7}"/>
    </a:ext>
  </a:extLst>
</a:theme>
</file>

<file path=ppt/theme/theme2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91A48BD27137F4AB839C0A4A641F230" ma:contentTypeVersion="22" ma:contentTypeDescription="Ein neues Dokument erstellen." ma:contentTypeScope="" ma:versionID="807d2112f025a9c38918773ec463425b">
  <xsd:schema xmlns:xsd="http://www.w3.org/2001/XMLSchema" xmlns:xs="http://www.w3.org/2001/XMLSchema" xmlns:p="http://schemas.microsoft.com/office/2006/metadata/properties" xmlns:ns2="021e6479-67b1-4ffe-9fba-60aa2db3380c" xmlns:ns3="e14eabbf-085b-423c-adff-d7b7c479b5df" targetNamespace="http://schemas.microsoft.com/office/2006/metadata/properties" ma:root="true" ma:fieldsID="0b235b2a869f99380cec06e66c68111c" ns2:_="" ns3:_="">
    <xsd:import namespace="021e6479-67b1-4ffe-9fba-60aa2db3380c"/>
    <xsd:import namespace="e14eabbf-085b-423c-adff-d7b7c479b5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o90571e0c2504f6087062653c1feab14" minOccurs="0"/>
                <xsd:element ref="ns3:TaxCatchAll" minOccurs="0"/>
                <xsd:element ref="ns2:j3be57c0cc33447993dea9adf22e17a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1e6479-67b1-4ffe-9fba-60aa2db338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o90571e0c2504f6087062653c1feab14" ma:index="18" nillable="true" ma:taxonomy="true" ma:internalName="o90571e0c2504f6087062653c1feab14" ma:taxonomyFieldName="Teams" ma:displayName="Teams" ma:default="" ma:fieldId="{890571e0-c250-4f60-8706-2653c1feab14}" ma:taxonomyMulti="true" ma:sspId="6eb20c4f-c5c2-492b-9954-d638c64bfe97" ma:termSetId="54bf849d-5951-4e41-b237-143abed8ec9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j3be57c0cc33447993dea9adf22e17aa" ma:index="21" nillable="true" ma:taxonomy="true" ma:internalName="j3be57c0cc33447993dea9adf22e17aa" ma:taxonomyFieldName="Themen" ma:displayName="Themen" ma:default="" ma:fieldId="{33be57c0-cc33-4479-93de-a9adf22e17aa}" ma:taxonomyMulti="true" ma:sspId="6eb20c4f-c5c2-492b-9954-d638c64bfe97" ma:termSetId="f58a0d1a-dc4a-4cfc-84d1-620bedd8b978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cf76f155ced4ddcb4097134ff3c332f" ma:index="25" nillable="true" ma:taxonomy="true" ma:internalName="lcf76f155ced4ddcb4097134ff3c332f" ma:taxonomyFieldName="MediaServiceImageTags" ma:displayName="Bildmarkierungen" ma:readOnly="false" ma:fieldId="{5cf76f15-5ced-4ddc-b409-7134ff3c332f}" ma:taxonomyMulti="true" ma:sspId="6eb20c4f-c5c2-492b-9954-d638c64bfe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4eabbf-085b-423c-adff-d7b7c479b5df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f68e5c4-a290-436a-aa25-8f6d383ba6eb}" ma:internalName="TaxCatchAll" ma:showField="CatchAllData" ma:web="e14eabbf-085b-423c-adff-d7b7c479b5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21e6479-67b1-4ffe-9fba-60aa2db3380c">
      <Terms xmlns="http://schemas.microsoft.com/office/infopath/2007/PartnerControls"/>
    </lcf76f155ced4ddcb4097134ff3c332f>
    <j3be57c0cc33447993dea9adf22e17aa xmlns="021e6479-67b1-4ffe-9fba-60aa2db3380c">
      <Terms xmlns="http://schemas.microsoft.com/office/infopath/2007/PartnerControls"/>
    </j3be57c0cc33447993dea9adf22e17aa>
    <o90571e0c2504f6087062653c1feab14 xmlns="021e6479-67b1-4ffe-9fba-60aa2db3380c">
      <Terms xmlns="http://schemas.microsoft.com/office/infopath/2007/PartnerControls"/>
    </o90571e0c2504f6087062653c1feab14>
    <TaxCatchAll xmlns="e14eabbf-085b-423c-adff-d7b7c479b5df" xsi:nil="true"/>
  </documentManagement>
</p:properties>
</file>

<file path=customXml/itemProps1.xml><?xml version="1.0" encoding="utf-8"?>
<ds:datastoreItem xmlns:ds="http://schemas.openxmlformats.org/officeDocument/2006/customXml" ds:itemID="{43EE7905-1AE4-483A-8087-5A84576BC5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51AC1B-6C75-40C7-B90E-87B27C7EEB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1e6479-67b1-4ffe-9fba-60aa2db3380c"/>
    <ds:schemaRef ds:uri="e14eabbf-085b-423c-adff-d7b7c479b5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2C50B6-1067-417A-81FE-D1A41986C17E}">
  <ds:schemaRefs>
    <ds:schemaRef ds:uri="http://schemas.microsoft.com/office/2006/metadata/properties"/>
    <ds:schemaRef ds:uri="http://schemas.microsoft.com/office/infopath/2007/PartnerControls"/>
    <ds:schemaRef ds:uri="021e6479-67b1-4ffe-9fba-60aa2db3380c"/>
    <ds:schemaRef ds:uri="e14eabbf-085b-423c-adff-d7b7c479b5d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2023-ITWM_16-9-empfohlen</Template>
  <TotalTime>2033</TotalTime>
  <Words>1153</Words>
  <Application>Microsoft Office PowerPoint</Application>
  <PresentationFormat>Grand écran</PresentationFormat>
  <Paragraphs>188</Paragraphs>
  <Slides>30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9" baseType="lpstr">
      <vt:lpstr>Arial</vt:lpstr>
      <vt:lpstr>Cambria Math</vt:lpstr>
      <vt:lpstr>Frutiger LT Com 45 Light</vt:lpstr>
      <vt:lpstr>Frutiger LT Com 65 Bold</vt:lpstr>
      <vt:lpstr>Frutiger LT Com 75 Black</vt:lpstr>
      <vt:lpstr>Söhne</vt:lpstr>
      <vt:lpstr>Wingdings</vt:lpstr>
      <vt:lpstr>Fraunhofer_Master_16-9</vt:lpstr>
      <vt:lpstr>think-cell Folie</vt:lpstr>
      <vt:lpstr>Présentation PowerPoint</vt:lpstr>
      <vt:lpstr>Outline </vt:lpstr>
      <vt:lpstr> Introduction   </vt:lpstr>
      <vt:lpstr> Introduction   </vt:lpstr>
      <vt:lpstr> My contribution   </vt:lpstr>
      <vt:lpstr>B. State of the Art:    </vt:lpstr>
      <vt:lpstr>Machine learning    </vt:lpstr>
      <vt:lpstr>Machine learning    </vt:lpstr>
      <vt:lpstr>Quantum Computing</vt:lpstr>
      <vt:lpstr>Manipulation of Quantum Bits</vt:lpstr>
      <vt:lpstr>Quantum Machine Learning</vt:lpstr>
      <vt:lpstr>Parallel between QML and  ML. </vt:lpstr>
      <vt:lpstr>Fourier Model and Classical Surrogate Model for re-uploading QLM</vt:lpstr>
      <vt:lpstr>Implementations</vt:lpstr>
      <vt:lpstr>Results and Interpretations</vt:lpstr>
      <vt:lpstr>Results and Interpretations</vt:lpstr>
      <vt:lpstr>Results and interpretation</vt:lpstr>
      <vt:lpstr>Future Work</vt:lpstr>
      <vt:lpstr>Reflections and insights </vt:lpstr>
      <vt:lpstr>Présentation PowerPoint</vt:lpstr>
      <vt:lpstr>Présentation PowerPoint</vt:lpstr>
      <vt:lpstr>Présentation PowerPoint</vt:lpstr>
      <vt:lpstr>Présentation PowerPoint</vt:lpstr>
      <vt:lpstr>Substandard execution and methodology</vt:lpstr>
      <vt:lpstr>Présentation PowerPoint</vt:lpstr>
      <vt:lpstr>More details on Linear Vs Exponential re uploading</vt:lpstr>
      <vt:lpstr>Neural Networks and Convolutional Neural Networks Workflow</vt:lpstr>
      <vt:lpstr>Quantum Computing and re uploading models</vt:lpstr>
      <vt:lpstr>Implementation and Results</vt:lpstr>
      <vt:lpstr>Quizz Ressources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 sabir abbassi</dc:creator>
  <cp:lastModifiedBy>Ali Abbassi</cp:lastModifiedBy>
  <cp:revision>11</cp:revision>
  <dcterms:created xsi:type="dcterms:W3CDTF">2023-11-22T21:34:40Z</dcterms:created>
  <dcterms:modified xsi:type="dcterms:W3CDTF">2023-11-27T11:22:50Z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0x010100191A48BD27137F4AB839C0A4A641F230</vt:lpwstr>
  </property>
  <property fmtid="{D5CDD505-2E9C-101B-9397-08002B2CF9AE}" pid="3" name="MediaServiceImageTags">
    <vt:lpwstr/>
  </property>
  <property fmtid="{D5CDD505-2E9C-101B-9397-08002B2CF9AE}" pid="4" name="Themen">
    <vt:lpwstr/>
  </property>
  <property fmtid="{D5CDD505-2E9C-101B-9397-08002B2CF9AE}" pid="5" name="Teams">
    <vt:lpwstr/>
  </property>
</Properties>
</file>